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8" r:id="rId2"/>
    <p:sldMasterId id="2147483703" r:id="rId3"/>
  </p:sldMasterIdLst>
  <p:notesMasterIdLst>
    <p:notesMasterId r:id="rId65"/>
  </p:notesMasterIdLst>
  <p:handoutMasterIdLst>
    <p:handoutMasterId r:id="rId66"/>
  </p:handoutMasterIdLst>
  <p:sldIdLst>
    <p:sldId id="976" r:id="rId4"/>
    <p:sldId id="934" r:id="rId5"/>
    <p:sldId id="936" r:id="rId6"/>
    <p:sldId id="1110" r:id="rId7"/>
    <p:sldId id="951" r:id="rId8"/>
    <p:sldId id="1112" r:id="rId9"/>
    <p:sldId id="1113" r:id="rId10"/>
    <p:sldId id="1126" r:id="rId11"/>
    <p:sldId id="1135" r:id="rId12"/>
    <p:sldId id="1128" r:id="rId13"/>
    <p:sldId id="1132" r:id="rId14"/>
    <p:sldId id="1129" r:id="rId15"/>
    <p:sldId id="1130" r:id="rId16"/>
    <p:sldId id="1068" r:id="rId17"/>
    <p:sldId id="1069" r:id="rId18"/>
    <p:sldId id="1070" r:id="rId19"/>
    <p:sldId id="1071" r:id="rId20"/>
    <p:sldId id="1072" r:id="rId21"/>
    <p:sldId id="1073" r:id="rId22"/>
    <p:sldId id="1074" r:id="rId23"/>
    <p:sldId id="1075" r:id="rId24"/>
    <p:sldId id="1076" r:id="rId25"/>
    <p:sldId id="1077" r:id="rId26"/>
    <p:sldId id="1079" r:id="rId27"/>
    <p:sldId id="1078" r:id="rId28"/>
    <p:sldId id="1080" r:id="rId29"/>
    <p:sldId id="1081" r:id="rId30"/>
    <p:sldId id="1083" r:id="rId31"/>
    <p:sldId id="1082" r:id="rId32"/>
    <p:sldId id="1086" r:id="rId33"/>
    <p:sldId id="1087" r:id="rId34"/>
    <p:sldId id="1084" r:id="rId35"/>
    <p:sldId id="1088" r:id="rId36"/>
    <p:sldId id="1089" r:id="rId37"/>
    <p:sldId id="1090" r:id="rId38"/>
    <p:sldId id="1091" r:id="rId39"/>
    <p:sldId id="1092" r:id="rId40"/>
    <p:sldId id="1093" r:id="rId41"/>
    <p:sldId id="1127" r:id="rId42"/>
    <p:sldId id="1095" r:id="rId43"/>
    <p:sldId id="1096" r:id="rId44"/>
    <p:sldId id="1097" r:id="rId45"/>
    <p:sldId id="1099" r:id="rId46"/>
    <p:sldId id="1100" r:id="rId47"/>
    <p:sldId id="1098" r:id="rId48"/>
    <p:sldId id="1101" r:id="rId49"/>
    <p:sldId id="1102" r:id="rId50"/>
    <p:sldId id="1103" r:id="rId51"/>
    <p:sldId id="1104" r:id="rId52"/>
    <p:sldId id="1105" r:id="rId53"/>
    <p:sldId id="1107" r:id="rId54"/>
    <p:sldId id="1108" r:id="rId55"/>
    <p:sldId id="1134" r:id="rId56"/>
    <p:sldId id="1040" r:id="rId57"/>
    <p:sldId id="1041" r:id="rId58"/>
    <p:sldId id="1042" r:id="rId59"/>
    <p:sldId id="1043" r:id="rId60"/>
    <p:sldId id="1044" r:id="rId61"/>
    <p:sldId id="1045" r:id="rId62"/>
    <p:sldId id="1046" r:id="rId63"/>
    <p:sldId id="1047" r:id="rId64"/>
  </p:sldIdLst>
  <p:sldSz cx="12192000" cy="6858000"/>
  <p:notesSz cx="6858000" cy="9144000"/>
  <p:custDataLst>
    <p:tags r:id="rId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0E0"/>
    <a:srgbClr val="901D93"/>
    <a:srgbClr val="DEDCFC"/>
    <a:srgbClr val="E7FBDD"/>
    <a:srgbClr val="F49CDF"/>
    <a:srgbClr val="DC54AB"/>
    <a:srgbClr val="FF5050"/>
    <a:srgbClr val="01055F"/>
    <a:srgbClr val="A10F90"/>
    <a:srgbClr val="0D8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8" autoAdjust="0"/>
    <p:restoredTop sz="89369" autoAdjust="0"/>
  </p:normalViewPr>
  <p:slideViewPr>
    <p:cSldViewPr snapToGrid="0">
      <p:cViewPr varScale="1">
        <p:scale>
          <a:sx n="94" d="100"/>
          <a:sy n="94" d="100"/>
        </p:scale>
        <p:origin x="9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-2571" y="-51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gs" Target="tags/tag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F6FE9-FB84-4098-80E3-075038BB9BEC}" type="datetimeFigureOut">
              <a:rPr lang="zh-CN" altLang="en-US" smtClean="0"/>
              <a:t>2021-05-06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DFEFD-0374-441D-A230-768957511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063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9093D-2EAA-47F6-B9A0-00007C4E6235}" type="datetimeFigureOut">
              <a:rPr lang="zh-CN" altLang="en-US" smtClean="0"/>
              <a:pPr/>
              <a:t>2021-05-06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06B24-3BFA-47EE-8F16-534A492300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49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94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10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105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94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  <a:pPr/>
              <a:t>54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857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79027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2021-05-06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0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2021-05-06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84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61952" y="206880"/>
            <a:ext cx="5230059" cy="629833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3074" name="Picture 2" descr="ç¦å»ºé¾åç¯ä¿è¡ä»½æéå¬å¸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73" y="139785"/>
            <a:ext cx="1774825" cy="65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55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9855201" cy="4286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7"/>
          <p:cNvGrpSpPr>
            <a:grpSpLocks/>
          </p:cNvGrpSpPr>
          <p:nvPr userDrawn="1"/>
        </p:nvGrpSpPr>
        <p:grpSpPr bwMode="auto">
          <a:xfrm>
            <a:off x="164671" y="197731"/>
            <a:ext cx="520496" cy="274639"/>
            <a:chOff x="0" y="0"/>
            <a:chExt cx="1041399" cy="549275"/>
          </a:xfrm>
        </p:grpSpPr>
        <p:sp>
          <p:nvSpPr>
            <p:cNvPr id="8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cxnSp>
        <p:nvCxnSpPr>
          <p:cNvPr id="11" name="直接连接符 10"/>
          <p:cNvCxnSpPr/>
          <p:nvPr userDrawn="1"/>
        </p:nvCxnSpPr>
        <p:spPr>
          <a:xfrm>
            <a:off x="0" y="605264"/>
            <a:ext cx="12192000" cy="0"/>
          </a:xfrm>
          <a:prstGeom prst="line">
            <a:avLst/>
          </a:prstGeom>
          <a:ln>
            <a:solidFill>
              <a:srgbClr val="0054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DB8EB402-7A83-3544-B40E-6CA936B191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4750" y="29026"/>
            <a:ext cx="1798759" cy="5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22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3505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5943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454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656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192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656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2021-05-06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308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293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6941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5453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2439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2946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552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09006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50988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507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3330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2021-05-06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0869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95917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96695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0522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2870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81149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670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83548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46950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24770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2700" y="88901"/>
            <a:ext cx="4483100" cy="482599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427125" y="571500"/>
            <a:ext cx="3319875" cy="45719"/>
            <a:chOff x="4023692" y="4894277"/>
            <a:chExt cx="1964495" cy="120014"/>
          </a:xfrm>
        </p:grpSpPr>
        <p:sp>
          <p:nvSpPr>
            <p:cNvPr id="8" name="矩形 7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212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2021-05-06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3560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687011" y="832154"/>
            <a:ext cx="4256863" cy="698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7248131" y="839135"/>
            <a:ext cx="43528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687011" y="832154"/>
            <a:ext cx="4256863" cy="698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7248131" y="839135"/>
            <a:ext cx="43528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81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687011" y="832154"/>
            <a:ext cx="4256863" cy="698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7248131" y="839135"/>
            <a:ext cx="43528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24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" y="0"/>
            <a:ext cx="12164135" cy="6858000"/>
          </a:xfrm>
          <a:prstGeom prst="rect">
            <a:avLst/>
          </a:prstGeom>
        </p:spPr>
      </p:pic>
      <p:grpSp>
        <p:nvGrpSpPr>
          <p:cNvPr id="12" name="组合 11"/>
          <p:cNvGrpSpPr/>
          <p:nvPr userDrawn="1"/>
        </p:nvGrpSpPr>
        <p:grpSpPr>
          <a:xfrm>
            <a:off x="456931" y="362789"/>
            <a:ext cx="550504" cy="761956"/>
            <a:chOff x="270690" y="334964"/>
            <a:chExt cx="412878" cy="571467"/>
          </a:xfrm>
        </p:grpSpPr>
        <p:sp>
          <p:nvSpPr>
            <p:cNvPr id="7" name="Oval 40"/>
            <p:cNvSpPr>
              <a:spLocks noChangeArrowheads="1"/>
            </p:cNvSpPr>
            <p:nvPr userDrawn="1"/>
          </p:nvSpPr>
          <p:spPr bwMode="auto">
            <a:xfrm>
              <a:off x="311969" y="843558"/>
              <a:ext cx="341784" cy="5741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41"/>
            <p:cNvSpPr>
              <a:spLocks/>
            </p:cNvSpPr>
            <p:nvPr userDrawn="1"/>
          </p:nvSpPr>
          <p:spPr bwMode="auto">
            <a:xfrm>
              <a:off x="270690" y="334964"/>
              <a:ext cx="412878" cy="571467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Oval 42"/>
            <p:cNvSpPr>
              <a:spLocks noChangeArrowheads="1"/>
            </p:cNvSpPr>
            <p:nvPr userDrawn="1"/>
          </p:nvSpPr>
          <p:spPr bwMode="auto">
            <a:xfrm>
              <a:off x="329426" y="403226"/>
              <a:ext cx="310342" cy="310341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6572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56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2021-05-06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9244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85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080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61952" y="206880"/>
            <a:ext cx="5230059" cy="629833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266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1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17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80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17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81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43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2021-05-06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6501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5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47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4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02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69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27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32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61952" y="206880"/>
            <a:ext cx="5230059" cy="629833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472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1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956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2021-05-06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2574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14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20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7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16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30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81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68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83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0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32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2021-05-06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22886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00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>
            <a:grpSpLocks/>
          </p:cNvGrpSpPr>
          <p:nvPr userDrawn="1"/>
        </p:nvGrpSpPr>
        <p:grpSpPr bwMode="auto">
          <a:xfrm>
            <a:off x="431371" y="390527"/>
            <a:ext cx="520496" cy="274639"/>
            <a:chOff x="0" y="0"/>
            <a:chExt cx="1041399" cy="549275"/>
          </a:xfrm>
        </p:grpSpPr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0524" y="322661"/>
            <a:ext cx="895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smtClean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algn="ctr"/>
              <a:t>‹#›</a:t>
            </a:fld>
            <a:r>
              <a:rPr lang="zh-CN" altLang="en-US" sz="2400" dirty="0">
                <a:solidFill>
                  <a:srgbClr val="005DA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61952" y="206880"/>
            <a:ext cx="5230059" cy="629833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3017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2191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0237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FE70AE1-F3FA-4000-A175-6EE1DF78C57A}" type="datetimeFigureOut">
              <a:rPr lang="zh-CN" altLang="en-US" smtClean="0"/>
              <a:pPr/>
              <a:t>2021-05-06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E906DA-49E7-404C-BCF3-A2A7CD3824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28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1805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7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718" r:id="rId40"/>
    <p:sldLayoutId id="2147483719" r:id="rId41"/>
    <p:sldLayoutId id="2147483720" r:id="rId42"/>
    <p:sldLayoutId id="2147483721" r:id="rId43"/>
    <p:sldLayoutId id="2147483722" r:id="rId44"/>
    <p:sldLayoutId id="2147483726" r:id="rId45"/>
    <p:sldLayoutId id="2147483727" r:id="rId46"/>
    <p:sldLayoutId id="2147483728" r:id="rId47"/>
    <p:sldLayoutId id="2147483729" r:id="rId48"/>
    <p:sldLayoutId id="2147483730" r:id="rId49"/>
    <p:sldLayoutId id="2147483731" r:id="rId50"/>
    <p:sldLayoutId id="2147483733" r:id="rId51"/>
    <p:sldLayoutId id="2147483734" r:id="rId52"/>
    <p:sldLayoutId id="2147483735" r:id="rId5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49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6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23" r:id="rId15"/>
  </p:sldLayoutIdLst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13" Type="http://schemas.openxmlformats.org/officeDocument/2006/relationships/image" Target="../media/image82.jpe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12" Type="http://schemas.openxmlformats.org/officeDocument/2006/relationships/image" Target="../media/image81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jpeg"/><Relationship Id="rId11" Type="http://schemas.openxmlformats.org/officeDocument/2006/relationships/image" Target="../media/image80.jpeg"/><Relationship Id="rId5" Type="http://schemas.openxmlformats.org/officeDocument/2006/relationships/image" Target="../media/image74.jpeg"/><Relationship Id="rId10" Type="http://schemas.openxmlformats.org/officeDocument/2006/relationships/image" Target="../media/image79.jpeg"/><Relationship Id="rId4" Type="http://schemas.openxmlformats.org/officeDocument/2006/relationships/image" Target="../media/image73.jpeg"/><Relationship Id="rId9" Type="http://schemas.openxmlformats.org/officeDocument/2006/relationships/image" Target="../media/image78.jpeg"/><Relationship Id="rId14" Type="http://schemas.openxmlformats.org/officeDocument/2006/relationships/image" Target="../media/image83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4072" y="2851872"/>
            <a:ext cx="12215328" cy="4006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8" name="Picture 32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10"/>
          <a:stretch/>
        </p:blipFill>
        <p:spPr bwMode="auto">
          <a:xfrm>
            <a:off x="6136907" y="106155"/>
            <a:ext cx="2988000" cy="263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28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9812"/>
          <a:stretch/>
        </p:blipFill>
        <p:spPr bwMode="auto">
          <a:xfrm>
            <a:off x="3072248" y="118176"/>
            <a:ext cx="2988000" cy="262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本框 11"/>
          <p:cNvSpPr txBox="1"/>
          <p:nvPr/>
        </p:nvSpPr>
        <p:spPr>
          <a:xfrm>
            <a:off x="1007435" y="3461155"/>
            <a:ext cx="10081120" cy="72584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8578" tIns="34290" rIns="68578" bIns="34290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43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进度管理实验课程设计</a:t>
            </a:r>
          </a:p>
        </p:txBody>
      </p:sp>
      <p:sp>
        <p:nvSpPr>
          <p:cNvPr id="13" name="文本框 11"/>
          <p:cNvSpPr txBox="1"/>
          <p:nvPr/>
        </p:nvSpPr>
        <p:spPr>
          <a:xfrm>
            <a:off x="2350804" y="5541235"/>
            <a:ext cx="7485577" cy="530915"/>
          </a:xfrm>
          <a:prstGeom prst="rect">
            <a:avLst/>
          </a:prstGeom>
          <a:noFill/>
        </p:spPr>
        <p:txBody>
          <a:bodyPr wrap="square" lIns="68578" tIns="34290" rIns="68578" bIns="34290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>
            <a:defPPr>
              <a:defRPr lang="zh-CN"/>
            </a:defPPr>
            <a:lvl1pPr>
              <a:defRPr sz="3600" b="1" cap="all" spc="200">
                <a:ln w="0"/>
                <a:solidFill>
                  <a:srgbClr val="3B8F66"/>
                </a:solidFill>
                <a:effectLst>
                  <a:reflection blurRad="12700" stA="50000" endPos="50000" dist="5000" dir="5400000" sy="-100000" rotWithShape="0"/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spc="0" dirty="0">
                <a:solidFill>
                  <a:schemeClr val="bg1"/>
                </a:solidFill>
                <a:effectLst/>
                <a:sym typeface="+mn-lt"/>
              </a:rPr>
              <a:t>上海普华科技发展股份有限公司   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3"/>
          <a:stretch/>
        </p:blipFill>
        <p:spPr>
          <a:xfrm>
            <a:off x="9207796" y="106157"/>
            <a:ext cx="2988000" cy="2638511"/>
          </a:xfrm>
          <a:prstGeom prst="rect">
            <a:avLst/>
          </a:prstGeom>
        </p:spPr>
      </p:pic>
      <p:pic>
        <p:nvPicPr>
          <p:cNvPr id="2050" name="Picture 2" descr="https://timgsa.baidu.com/timg?image&amp;quality=80&amp;size=b9999_10000&amp;sec=1530013594292&amp;di=86cab57ec330522edc7ac725c4375051&amp;imgtype=0&amp;src=http%3A%2F%2Fwww.chinairn.com%2FUserFiles%2Fimage%2F20171024%2F20171024150820_150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8" b="2139"/>
          <a:stretch/>
        </p:blipFill>
        <p:spPr bwMode="auto">
          <a:xfrm flipH="1">
            <a:off x="-3" y="118176"/>
            <a:ext cx="2988000" cy="262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123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2202440"/>
            <a:ext cx="12192000" cy="2419703"/>
            <a:chOff x="170694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10445" y="284178"/>
              <a:ext cx="569115" cy="55969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altLang="zh-CN" sz="10666" dirty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02</a:t>
              </a:r>
              <a:endParaRPr lang="zh-CN" altLang="en-US" sz="10666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970635" y="2982043"/>
            <a:ext cx="7309941" cy="830999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学生实验练习操作指引</a:t>
            </a:r>
            <a:endParaRPr lang="en-GB" altLang="zh-CN" sz="4800" b="1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015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3" y="123032"/>
            <a:ext cx="8165657" cy="428624"/>
          </a:xfrm>
        </p:spPr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进度管理实验操作流程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96" y="836762"/>
            <a:ext cx="10996709" cy="579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9225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实验课程估计时间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34433" y="813858"/>
            <a:ext cx="11262784" cy="5645098"/>
          </a:xfrm>
          <a:prstGeom prst="rect">
            <a:avLst/>
          </a:prstGeom>
        </p:spPr>
        <p:txBody>
          <a:bodyPr lIns="121917" tIns="60958" rIns="121917" bIns="60958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l"/>
              <a:defRPr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上机操作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大约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人员维护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buFont typeface="Wingdings" pitchFamily="2" charset="2"/>
              <a:buChar char="Ø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PBS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WBS——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编制计划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buFont typeface="Wingdings" pitchFamily="2" charset="2"/>
              <a:buChar char="Ø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计算及计划完善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设置权重体系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进展反馈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赢得值报告及结果分析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89" lvl="2" indent="-457189">
              <a:buFont typeface="Wingdings" pitchFamily="2" charset="2"/>
              <a:buChar char="l"/>
              <a:defRPr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buFont typeface="Wingdings" pitchFamily="2" charset="2"/>
              <a:buChar char="l"/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总结点评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7891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 txBox="1">
            <a:spLocks/>
          </p:cNvSpPr>
          <p:nvPr/>
        </p:nvSpPr>
        <p:spPr>
          <a:xfrm>
            <a:off x="1143840" y="266933"/>
            <a:ext cx="5048171" cy="505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914377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ym typeface="Arial"/>
              </a:rPr>
              <a:t>实验练习内容</a:t>
            </a:r>
            <a:endParaRPr lang="en-GB" altLang="zh-CN" dirty="0"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51412" y="1337405"/>
            <a:ext cx="1107089" cy="4445527"/>
            <a:chOff x="2215144" y="982844"/>
            <a:chExt cx="1120898" cy="6112708"/>
          </a:xfrm>
        </p:grpSpPr>
        <p:sp>
          <p:nvSpPr>
            <p:cNvPr id="13" name="平行四边形 45"/>
            <p:cNvSpPr/>
            <p:nvPr/>
          </p:nvSpPr>
          <p:spPr>
            <a:xfrm>
              <a:off x="2215144" y="982844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14" name="文本框 9"/>
            <p:cNvSpPr txBox="1"/>
            <p:nvPr/>
          </p:nvSpPr>
          <p:spPr>
            <a:xfrm>
              <a:off x="2242193" y="1100055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一</a:t>
              </a:r>
            </a:p>
          </p:txBody>
        </p:sp>
        <p:sp>
          <p:nvSpPr>
            <p:cNvPr id="43" name="平行四边形 45"/>
            <p:cNvSpPr/>
            <p:nvPr/>
          </p:nvSpPr>
          <p:spPr>
            <a:xfrm>
              <a:off x="2215144" y="2319731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4" name="文本框 9"/>
            <p:cNvSpPr txBox="1"/>
            <p:nvPr/>
          </p:nvSpPr>
          <p:spPr>
            <a:xfrm>
              <a:off x="2242193" y="2436942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二</a:t>
              </a:r>
            </a:p>
          </p:txBody>
        </p:sp>
        <p:sp>
          <p:nvSpPr>
            <p:cNvPr id="45" name="平行四边形 45"/>
            <p:cNvSpPr/>
            <p:nvPr/>
          </p:nvSpPr>
          <p:spPr>
            <a:xfrm>
              <a:off x="2215144" y="3573995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6" name="文本框 9"/>
            <p:cNvSpPr txBox="1"/>
            <p:nvPr/>
          </p:nvSpPr>
          <p:spPr>
            <a:xfrm>
              <a:off x="2242193" y="3691206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三</a:t>
              </a:r>
            </a:p>
          </p:txBody>
        </p:sp>
        <p:sp>
          <p:nvSpPr>
            <p:cNvPr id="47" name="平行四边形 45"/>
            <p:cNvSpPr/>
            <p:nvPr/>
          </p:nvSpPr>
          <p:spPr>
            <a:xfrm>
              <a:off x="2215144" y="4877576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8" name="文本框 9"/>
            <p:cNvSpPr txBox="1"/>
            <p:nvPr/>
          </p:nvSpPr>
          <p:spPr>
            <a:xfrm>
              <a:off x="2242193" y="4994787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四</a:t>
              </a:r>
            </a:p>
          </p:txBody>
        </p:sp>
        <p:sp>
          <p:nvSpPr>
            <p:cNvPr id="49" name="平行四边形 45"/>
            <p:cNvSpPr/>
            <p:nvPr/>
          </p:nvSpPr>
          <p:spPr>
            <a:xfrm>
              <a:off x="2215144" y="6252772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50" name="文本框 9"/>
            <p:cNvSpPr txBox="1"/>
            <p:nvPr/>
          </p:nvSpPr>
          <p:spPr>
            <a:xfrm>
              <a:off x="2242193" y="6369983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五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403267" y="1356638"/>
            <a:ext cx="2977205" cy="593687"/>
            <a:chOff x="4315150" y="953426"/>
            <a:chExt cx="3857250" cy="540057"/>
          </a:xfrm>
        </p:grpSpPr>
        <p:sp>
          <p:nvSpPr>
            <p:cNvPr id="28" name="矩形 27"/>
            <p:cNvSpPr/>
            <p:nvPr/>
          </p:nvSpPr>
          <p:spPr>
            <a:xfrm>
              <a:off x="4415338" y="1036086"/>
              <a:ext cx="3465986" cy="363967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人员维护</a:t>
              </a:r>
            </a:p>
          </p:txBody>
        </p:sp>
        <p:sp>
          <p:nvSpPr>
            <p:cNvPr id="29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408361" y="4157687"/>
            <a:ext cx="3013595" cy="559108"/>
            <a:chOff x="4315150" y="1647579"/>
            <a:chExt cx="3857250" cy="540057"/>
          </a:xfrm>
        </p:grpSpPr>
        <p:sp>
          <p:nvSpPr>
            <p:cNvPr id="31" name="矩形 30"/>
            <p:cNvSpPr/>
            <p:nvPr/>
          </p:nvSpPr>
          <p:spPr>
            <a:xfrm>
              <a:off x="4428873" y="1717163"/>
              <a:ext cx="3502545" cy="386477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进度检测</a:t>
              </a:r>
              <a:endParaRPr lang="en-GB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endParaRPr>
            </a:p>
          </p:txBody>
        </p:sp>
        <p:sp>
          <p:nvSpPr>
            <p:cNvPr id="33" name="平行四边形 64"/>
            <p:cNvSpPr/>
            <p:nvPr/>
          </p:nvSpPr>
          <p:spPr>
            <a:xfrm>
              <a:off x="4315150" y="1647579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412158" y="3221845"/>
            <a:ext cx="3013595" cy="559108"/>
            <a:chOff x="4315150" y="1647579"/>
            <a:chExt cx="3857250" cy="540057"/>
          </a:xfrm>
        </p:grpSpPr>
        <p:sp>
          <p:nvSpPr>
            <p:cNvPr id="22" name="矩形 21"/>
            <p:cNvSpPr/>
            <p:nvPr/>
          </p:nvSpPr>
          <p:spPr>
            <a:xfrm>
              <a:off x="4428873" y="1717163"/>
              <a:ext cx="3502545" cy="386477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计划编制</a:t>
              </a:r>
              <a:endParaRPr lang="en-GB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23" name="平行四边形 64"/>
            <p:cNvSpPr/>
            <p:nvPr/>
          </p:nvSpPr>
          <p:spPr>
            <a:xfrm>
              <a:off x="4315150" y="1647579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407145" y="2280527"/>
            <a:ext cx="3013595" cy="593687"/>
            <a:chOff x="4315150" y="953426"/>
            <a:chExt cx="3857250" cy="540057"/>
          </a:xfrm>
        </p:grpSpPr>
        <p:sp>
          <p:nvSpPr>
            <p:cNvPr id="35" name="矩形 34"/>
            <p:cNvSpPr/>
            <p:nvPr/>
          </p:nvSpPr>
          <p:spPr>
            <a:xfrm>
              <a:off x="4415338" y="1036086"/>
              <a:ext cx="3465986" cy="363967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CN" sz="2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PBS</a:t>
              </a:r>
              <a:r>
                <a:rPr lang="zh-CN" altLang="en-US" sz="2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定义</a:t>
              </a:r>
            </a:p>
          </p:txBody>
        </p:sp>
        <p:sp>
          <p:nvSpPr>
            <p:cNvPr id="36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407144" y="5157812"/>
            <a:ext cx="3013595" cy="559108"/>
            <a:chOff x="4315150" y="1647579"/>
            <a:chExt cx="3857250" cy="540057"/>
          </a:xfrm>
        </p:grpSpPr>
        <p:sp>
          <p:nvSpPr>
            <p:cNvPr id="41" name="矩形 40"/>
            <p:cNvSpPr/>
            <p:nvPr/>
          </p:nvSpPr>
          <p:spPr>
            <a:xfrm>
              <a:off x="4428873" y="1717163"/>
              <a:ext cx="3502545" cy="386477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计划送审</a:t>
              </a:r>
              <a:endParaRPr lang="en-GB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endParaRPr>
            </a:p>
          </p:txBody>
        </p:sp>
        <p:sp>
          <p:nvSpPr>
            <p:cNvPr id="42" name="平行四边形 64"/>
            <p:cNvSpPr/>
            <p:nvPr/>
          </p:nvSpPr>
          <p:spPr>
            <a:xfrm>
              <a:off x="4315150" y="1647579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425288" y="1337405"/>
            <a:ext cx="1107089" cy="4445527"/>
            <a:chOff x="2215144" y="982844"/>
            <a:chExt cx="1120898" cy="6112708"/>
          </a:xfrm>
        </p:grpSpPr>
        <p:sp>
          <p:nvSpPr>
            <p:cNvPr id="38" name="平行四边形 45"/>
            <p:cNvSpPr/>
            <p:nvPr/>
          </p:nvSpPr>
          <p:spPr>
            <a:xfrm>
              <a:off x="2215144" y="982844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39" name="文本框 9"/>
            <p:cNvSpPr txBox="1"/>
            <p:nvPr/>
          </p:nvSpPr>
          <p:spPr>
            <a:xfrm>
              <a:off x="2242193" y="1100055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六</a:t>
              </a:r>
            </a:p>
          </p:txBody>
        </p:sp>
        <p:sp>
          <p:nvSpPr>
            <p:cNvPr id="51" name="平行四边形 45"/>
            <p:cNvSpPr/>
            <p:nvPr/>
          </p:nvSpPr>
          <p:spPr>
            <a:xfrm>
              <a:off x="2215144" y="2319731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52" name="文本框 9"/>
            <p:cNvSpPr txBox="1"/>
            <p:nvPr/>
          </p:nvSpPr>
          <p:spPr>
            <a:xfrm>
              <a:off x="2242193" y="2436942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七</a:t>
              </a:r>
            </a:p>
          </p:txBody>
        </p:sp>
        <p:sp>
          <p:nvSpPr>
            <p:cNvPr id="53" name="平行四边形 45"/>
            <p:cNvSpPr/>
            <p:nvPr/>
          </p:nvSpPr>
          <p:spPr>
            <a:xfrm>
              <a:off x="2215144" y="3573995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54" name="文本框 9"/>
            <p:cNvSpPr txBox="1"/>
            <p:nvPr/>
          </p:nvSpPr>
          <p:spPr>
            <a:xfrm>
              <a:off x="2242193" y="3691206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八</a:t>
              </a:r>
            </a:p>
          </p:txBody>
        </p:sp>
        <p:sp>
          <p:nvSpPr>
            <p:cNvPr id="55" name="平行四边形 45"/>
            <p:cNvSpPr/>
            <p:nvPr/>
          </p:nvSpPr>
          <p:spPr>
            <a:xfrm>
              <a:off x="2215144" y="4877576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56" name="文本框 9"/>
            <p:cNvSpPr txBox="1"/>
            <p:nvPr/>
          </p:nvSpPr>
          <p:spPr>
            <a:xfrm>
              <a:off x="2242193" y="4994787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九</a:t>
              </a:r>
            </a:p>
          </p:txBody>
        </p:sp>
        <p:sp>
          <p:nvSpPr>
            <p:cNvPr id="57" name="平行四边形 45"/>
            <p:cNvSpPr/>
            <p:nvPr/>
          </p:nvSpPr>
          <p:spPr>
            <a:xfrm>
              <a:off x="2215144" y="6252772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58" name="文本框 9"/>
            <p:cNvSpPr txBox="1"/>
            <p:nvPr/>
          </p:nvSpPr>
          <p:spPr>
            <a:xfrm>
              <a:off x="2242193" y="6369983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十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961240" y="1356638"/>
            <a:ext cx="3241209" cy="593687"/>
            <a:chOff x="4315150" y="953426"/>
            <a:chExt cx="3857250" cy="540057"/>
          </a:xfrm>
        </p:grpSpPr>
        <p:sp>
          <p:nvSpPr>
            <p:cNvPr id="60" name="矩形 59"/>
            <p:cNvSpPr/>
            <p:nvPr/>
          </p:nvSpPr>
          <p:spPr>
            <a:xfrm>
              <a:off x="4415338" y="1036086"/>
              <a:ext cx="3465986" cy="363967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任务下达</a:t>
              </a:r>
            </a:p>
          </p:txBody>
        </p:sp>
        <p:sp>
          <p:nvSpPr>
            <p:cNvPr id="61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7982236" y="4157687"/>
            <a:ext cx="3241209" cy="559108"/>
            <a:chOff x="4315150" y="1647579"/>
            <a:chExt cx="3857250" cy="540057"/>
          </a:xfrm>
        </p:grpSpPr>
        <p:sp>
          <p:nvSpPr>
            <p:cNvPr id="63" name="矩形 62"/>
            <p:cNvSpPr/>
            <p:nvPr/>
          </p:nvSpPr>
          <p:spPr>
            <a:xfrm>
              <a:off x="4428873" y="1717163"/>
              <a:ext cx="3502545" cy="386477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进度反馈</a:t>
              </a:r>
              <a:endParaRPr lang="en-GB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endParaRPr>
            </a:p>
          </p:txBody>
        </p:sp>
        <p:sp>
          <p:nvSpPr>
            <p:cNvPr id="64" name="平行四边形 64"/>
            <p:cNvSpPr/>
            <p:nvPr/>
          </p:nvSpPr>
          <p:spPr>
            <a:xfrm>
              <a:off x="4315150" y="1647579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986033" y="3221845"/>
            <a:ext cx="3241209" cy="559108"/>
            <a:chOff x="4315150" y="1647579"/>
            <a:chExt cx="3857250" cy="540057"/>
          </a:xfrm>
        </p:grpSpPr>
        <p:sp>
          <p:nvSpPr>
            <p:cNvPr id="66" name="矩形 65"/>
            <p:cNvSpPr/>
            <p:nvPr/>
          </p:nvSpPr>
          <p:spPr>
            <a:xfrm>
              <a:off x="4428873" y="1717163"/>
              <a:ext cx="3502545" cy="386477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子计划编制</a:t>
              </a:r>
              <a:endParaRPr lang="en-GB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endParaRPr>
            </a:p>
          </p:txBody>
        </p:sp>
        <p:sp>
          <p:nvSpPr>
            <p:cNvPr id="67" name="平行四边形 64"/>
            <p:cNvSpPr/>
            <p:nvPr/>
          </p:nvSpPr>
          <p:spPr>
            <a:xfrm>
              <a:off x="4315150" y="1647579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7981020" y="2280527"/>
            <a:ext cx="3241209" cy="593687"/>
            <a:chOff x="4315150" y="953426"/>
            <a:chExt cx="3857250" cy="540057"/>
          </a:xfrm>
        </p:grpSpPr>
        <p:sp>
          <p:nvSpPr>
            <p:cNvPr id="69" name="矩形 68"/>
            <p:cNvSpPr/>
            <p:nvPr/>
          </p:nvSpPr>
          <p:spPr>
            <a:xfrm>
              <a:off x="4415338" y="1036086"/>
              <a:ext cx="3465986" cy="363967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保存目标计划</a:t>
              </a:r>
              <a:endPara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endParaRPr>
            </a:p>
          </p:txBody>
        </p:sp>
        <p:sp>
          <p:nvSpPr>
            <p:cNvPr id="70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7981019" y="5157812"/>
            <a:ext cx="3241209" cy="559108"/>
            <a:chOff x="4315150" y="1647579"/>
            <a:chExt cx="3857250" cy="540057"/>
          </a:xfrm>
        </p:grpSpPr>
        <p:sp>
          <p:nvSpPr>
            <p:cNvPr id="72" name="矩形 71"/>
            <p:cNvSpPr/>
            <p:nvPr/>
          </p:nvSpPr>
          <p:spPr>
            <a:xfrm>
              <a:off x="4428873" y="1717163"/>
              <a:ext cx="3502545" cy="386477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进度监控</a:t>
              </a:r>
              <a:endParaRPr lang="en-GB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endParaRPr>
            </a:p>
          </p:txBody>
        </p:sp>
        <p:sp>
          <p:nvSpPr>
            <p:cNvPr id="73" name="平行四边形 64"/>
            <p:cNvSpPr/>
            <p:nvPr/>
          </p:nvSpPr>
          <p:spPr>
            <a:xfrm>
              <a:off x="4315150" y="1647579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19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8724899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人员维护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创建部门、分配部门人员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7647" y="936247"/>
            <a:ext cx="11363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1. </a:t>
            </a:r>
            <a:r>
              <a:rPr lang="zh-CN" altLang="en-US" sz="2400" b="1" dirty="0"/>
              <a:t>点击软件界面的上部右侧“系统管理”模块菜单，进入“组织管理”子项。</a:t>
            </a:r>
          </a:p>
        </p:txBody>
      </p:sp>
      <p:pic>
        <p:nvPicPr>
          <p:cNvPr id="13314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61" y="1652586"/>
            <a:ext cx="10943341" cy="314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84854" y="5054590"/>
            <a:ext cx="11106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/>
            <a:r>
              <a:rPr lang="en-US" altLang="zh-CN" sz="2400" b="1" dirty="0"/>
              <a:t>2. </a:t>
            </a:r>
            <a:r>
              <a:rPr lang="zh-CN" altLang="zh-CN" sz="2400" b="1" dirty="0"/>
              <a:t>点击“部门人员”按钮，出现上图</a:t>
            </a:r>
            <a:r>
              <a:rPr lang="zh-CN" altLang="en-US" sz="2400" b="1" dirty="0"/>
              <a:t>一</a:t>
            </a:r>
            <a:r>
              <a:rPr lang="zh-CN" altLang="zh-CN" sz="2400" b="1" dirty="0"/>
              <a:t>右侧内容，点击“</a:t>
            </a:r>
            <a:r>
              <a:rPr lang="en-US" altLang="zh-CN" sz="2400" b="1" dirty="0"/>
              <a:t>1</a:t>
            </a:r>
            <a:r>
              <a:rPr lang="zh-CN" altLang="zh-CN" sz="2400" b="1" dirty="0"/>
              <a:t>”处根节点，在“</a:t>
            </a:r>
            <a:r>
              <a:rPr lang="en-US" altLang="zh-CN" sz="2400" b="1" dirty="0"/>
              <a:t>2</a:t>
            </a:r>
            <a:r>
              <a:rPr lang="zh-CN" altLang="zh-CN" sz="2400" b="1" dirty="0"/>
              <a:t>”处将会显示出所有团队成员名单，</a:t>
            </a:r>
            <a:r>
              <a:rPr lang="zh-CN" altLang="zh-CN" sz="2400" b="1" dirty="0">
                <a:solidFill>
                  <a:srgbClr val="FF0000"/>
                </a:solidFill>
              </a:rPr>
              <a:t>该名单是按老师开课时导</a:t>
            </a:r>
            <a:r>
              <a:rPr lang="zh-CN" altLang="zh-CN" sz="2400" b="1">
                <a:solidFill>
                  <a:srgbClr val="FF0000"/>
                </a:solidFill>
              </a:rPr>
              <a:t>入的</a:t>
            </a:r>
            <a:r>
              <a:rPr lang="zh-CN" altLang="en-US" sz="2400" b="1">
                <a:solidFill>
                  <a:srgbClr val="FF0000"/>
                </a:solidFill>
              </a:rPr>
              <a:t>学生信息</a:t>
            </a:r>
            <a:r>
              <a:rPr lang="zh-CN" altLang="zh-CN" sz="2400" b="1">
                <a:solidFill>
                  <a:srgbClr val="FF0000"/>
                </a:solidFill>
              </a:rPr>
              <a:t>自动</a:t>
            </a:r>
            <a:r>
              <a:rPr lang="zh-CN" altLang="zh-CN" sz="2400" b="1" dirty="0">
                <a:solidFill>
                  <a:srgbClr val="FF0000"/>
                </a:solidFill>
              </a:rPr>
              <a:t>生成</a:t>
            </a:r>
            <a:r>
              <a:rPr lang="zh-CN" altLang="zh-CN" sz="2400" b="1" dirty="0"/>
              <a:t>的。</a:t>
            </a:r>
            <a:endParaRPr lang="en-US" altLang="zh-CN" sz="2400" b="1" dirty="0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0077451" y="4010025"/>
            <a:ext cx="857250" cy="47069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54000" tIns="10800" rIns="54000" bIns="1080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图一</a:t>
            </a:r>
            <a:endParaRPr kumimoji="0" 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6643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8724899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一、人员维护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创建部门、分配部门人员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1946" y="787390"/>
            <a:ext cx="11106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/>
            <a:r>
              <a:rPr lang="en-US" altLang="zh-CN" sz="2400" b="1" dirty="0"/>
              <a:t>3. </a:t>
            </a:r>
            <a:r>
              <a:rPr lang="zh-CN" altLang="zh-CN" sz="2400" b="1" dirty="0"/>
              <a:t>新增“部门”时，在下图二中，点击“</a:t>
            </a:r>
            <a:r>
              <a:rPr lang="en-US" altLang="zh-CN" sz="2400" b="1" dirty="0"/>
              <a:t>1</a:t>
            </a:r>
            <a:r>
              <a:rPr lang="zh-CN" altLang="zh-CN" sz="2400" b="1" dirty="0"/>
              <a:t>”处“</a:t>
            </a:r>
            <a:r>
              <a:rPr lang="en-US" altLang="zh-CN" sz="2400" b="1" dirty="0"/>
              <a:t>+</a:t>
            </a:r>
            <a:r>
              <a:rPr lang="zh-CN" altLang="zh-CN" sz="2400" b="1" dirty="0"/>
              <a:t>”按钮，弹出“部门维护”对话框（见图二中“</a:t>
            </a:r>
            <a:r>
              <a:rPr lang="en-US" altLang="zh-CN" sz="2400" b="1" dirty="0"/>
              <a:t>2</a:t>
            </a:r>
            <a:r>
              <a:rPr lang="zh-CN" altLang="zh-CN" sz="2400" b="1" dirty="0"/>
              <a:t>”处），输入必填的“编号”、“名称”（带红色标记框的栏位，为必填项，下同）后点击“</a:t>
            </a:r>
            <a:r>
              <a:rPr lang="en-US" altLang="zh-CN" sz="2400" b="1" dirty="0"/>
              <a:t>3</a:t>
            </a:r>
            <a:r>
              <a:rPr lang="zh-CN" altLang="zh-CN" sz="2400" b="1" dirty="0"/>
              <a:t>”处“保存”。</a:t>
            </a:r>
            <a:endParaRPr lang="en-US" altLang="zh-CN" sz="2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6167430" y="2143125"/>
            <a:ext cx="5486400" cy="2833688"/>
            <a:chOff x="6591300" y="4895850"/>
            <a:chExt cx="5486400" cy="1747838"/>
          </a:xfrm>
        </p:grpSpPr>
        <p:pic>
          <p:nvPicPr>
            <p:cNvPr id="14339" name="图片 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1300" y="4895850"/>
              <a:ext cx="5486400" cy="1747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3"/>
            <p:cNvSpPr txBox="1">
              <a:spLocks noChangeArrowheads="1"/>
            </p:cNvSpPr>
            <p:nvPr/>
          </p:nvSpPr>
          <p:spPr bwMode="auto">
            <a:xfrm>
              <a:off x="6715126" y="6321822"/>
              <a:ext cx="857250" cy="23534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54000" tIns="10800" rIns="54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图三</a:t>
              </a:r>
              <a:endParaRPr kumimoji="0" 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28625" y="2143125"/>
            <a:ext cx="5486397" cy="2586038"/>
            <a:chOff x="561975" y="3629025"/>
            <a:chExt cx="5486397" cy="1500188"/>
          </a:xfrm>
        </p:grpSpPr>
        <p:pic>
          <p:nvPicPr>
            <p:cNvPr id="14338" name="图片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975" y="3629025"/>
              <a:ext cx="5481638" cy="1500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3"/>
            <p:cNvSpPr txBox="1">
              <a:spLocks noChangeArrowheads="1"/>
            </p:cNvSpPr>
            <p:nvPr/>
          </p:nvSpPr>
          <p:spPr bwMode="auto">
            <a:xfrm>
              <a:off x="5191122" y="4845486"/>
              <a:ext cx="857250" cy="23534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54000" tIns="10800" rIns="54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图二</a:t>
              </a:r>
              <a:endParaRPr kumimoji="0" 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361946" y="5080794"/>
            <a:ext cx="115157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lvl="0" indent="-266700"/>
            <a:r>
              <a:rPr lang="en-US" altLang="zh-CN" sz="2400" b="1" dirty="0">
                <a:solidFill>
                  <a:prstClr val="black"/>
                </a:solidFill>
              </a:rPr>
              <a:t>4. </a:t>
            </a:r>
            <a:r>
              <a:rPr lang="zh-CN" altLang="zh-CN" sz="2400" b="1" dirty="0">
                <a:solidFill>
                  <a:prstClr val="black"/>
                </a:solidFill>
              </a:rPr>
              <a:t>给部门安排人员时，点击相应部门后，再点击图二“</a:t>
            </a:r>
            <a:r>
              <a:rPr lang="en-US" altLang="zh-CN" sz="2400" b="1" dirty="0">
                <a:solidFill>
                  <a:prstClr val="black"/>
                </a:solidFill>
              </a:rPr>
              <a:t>4</a:t>
            </a:r>
            <a:r>
              <a:rPr lang="zh-CN" altLang="zh-CN" sz="2400" b="1" dirty="0">
                <a:solidFill>
                  <a:prstClr val="black"/>
                </a:solidFill>
              </a:rPr>
              <a:t>”处“引用”按钮，弹出图三所示选择框，在“</a:t>
            </a:r>
            <a:r>
              <a:rPr lang="en-US" altLang="zh-CN" sz="2400" b="1" dirty="0">
                <a:solidFill>
                  <a:prstClr val="black"/>
                </a:solidFill>
              </a:rPr>
              <a:t>2</a:t>
            </a:r>
            <a:r>
              <a:rPr lang="zh-CN" altLang="zh-CN" sz="2400" b="1" dirty="0">
                <a:solidFill>
                  <a:prstClr val="black"/>
                </a:solidFill>
              </a:rPr>
              <a:t>”处人员列表中勾选相应人员后，在“</a:t>
            </a:r>
            <a:r>
              <a:rPr lang="en-US" altLang="zh-CN" sz="2400" b="1" dirty="0">
                <a:solidFill>
                  <a:prstClr val="black"/>
                </a:solidFill>
              </a:rPr>
              <a:t>3</a:t>
            </a:r>
            <a:r>
              <a:rPr lang="zh-CN" altLang="zh-CN" sz="2400" b="1" dirty="0">
                <a:solidFill>
                  <a:prstClr val="black"/>
                </a:solidFill>
              </a:rPr>
              <a:t>”处就会显示所选择的人员，如有误选，可点击“</a:t>
            </a:r>
            <a:r>
              <a:rPr lang="en-US" altLang="zh-CN" sz="2400" b="1" dirty="0">
                <a:solidFill>
                  <a:prstClr val="black"/>
                </a:solidFill>
              </a:rPr>
              <a:t>5</a:t>
            </a:r>
            <a:r>
              <a:rPr lang="zh-CN" altLang="zh-CN" sz="2400" b="1" dirty="0">
                <a:solidFill>
                  <a:prstClr val="black"/>
                </a:solidFill>
              </a:rPr>
              <a:t>”进行“删除”。选择完毕，点击“</a:t>
            </a:r>
            <a:r>
              <a:rPr lang="en-US" altLang="zh-CN" sz="2400" b="1" dirty="0">
                <a:solidFill>
                  <a:prstClr val="black"/>
                </a:solidFill>
              </a:rPr>
              <a:t>4</a:t>
            </a:r>
            <a:r>
              <a:rPr lang="zh-CN" altLang="zh-CN" sz="2400" b="1" dirty="0">
                <a:solidFill>
                  <a:prstClr val="black"/>
                </a:solidFill>
              </a:rPr>
              <a:t>”处“确定”即可引入部门人员。</a:t>
            </a:r>
            <a:endParaRPr lang="zh-CN" altLang="en-US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168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8724899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一、人员维护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创建部门、分配部门人员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1946" y="787390"/>
            <a:ext cx="111061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/>
            <a:r>
              <a:rPr lang="en-US" altLang="zh-CN" sz="2400" b="1" dirty="0"/>
              <a:t>5. </a:t>
            </a:r>
            <a:r>
              <a:rPr lang="zh-CN" altLang="en-US" sz="2400" b="1" dirty="0"/>
              <a:t>需创建的部门及人员信息如下：</a:t>
            </a:r>
            <a:endParaRPr lang="en-US" altLang="zh-CN" sz="2400" b="1" dirty="0"/>
          </a:p>
        </p:txBody>
      </p:sp>
      <p:pic>
        <p:nvPicPr>
          <p:cNvPr id="15362" name="图片 10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80997" y="4905375"/>
            <a:ext cx="361951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42949" y="4698216"/>
            <a:ext cx="10725150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47675" marR="0" lvl="0" indent="-3619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：如不能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完整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看到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前图二、三所示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全部画面，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请将页面的显示比例适当调小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；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  <a:cs typeface="Times New Roman" pitchFamily="18" charset="0"/>
            </a:endParaRPr>
          </a:p>
          <a:p>
            <a:pPr marL="447675" marR="0" lvl="0" indent="-3619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  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可能需要调到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80%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以下、甚至更低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，与电脑分辨率设置有关。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  <a:cs typeface="Times New Roman" pitchFamily="18" charset="0"/>
            </a:endParaRPr>
          </a:p>
          <a:p>
            <a:pPr marL="447675" marR="0" lvl="0" indent="-3619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 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后续的操作，也需要较小的页面显示比例。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  <a:cs typeface="Times New Roman" pitchFamily="18" charset="0"/>
            </a:endParaRPr>
          </a:p>
          <a:p>
            <a:pPr marL="447675" marR="0" lvl="0" indent="-3619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 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Times New Roman" pitchFamily="18" charset="0"/>
              </a:rPr>
              <a:t>否则，可能会遇到按此说明操作却找不到对应内容的情况，所以此点很重要。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56812"/>
              </p:ext>
            </p:extLst>
          </p:nvPr>
        </p:nvGraphicFramePr>
        <p:xfrm>
          <a:off x="1021243" y="1741336"/>
          <a:ext cx="5647080" cy="2395819"/>
        </p:xfrm>
        <a:graphic>
          <a:graphicData uri="http://schemas.openxmlformats.org/drawingml/2006/table">
            <a:tbl>
              <a:tblPr/>
              <a:tblGrid>
                <a:gridCol w="918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94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079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b="1" i="0" u="none" strike="noStrike" dirty="0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</a:rPr>
                        <a:t>序号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b="1" i="0" u="none" strike="noStrike" dirty="0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</a:rPr>
                        <a:t>部门编号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b="1" i="0" u="none" strike="noStrike" dirty="0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</a:rPr>
                        <a:t>部门名称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b="1" i="0" u="none" strike="noStrike" dirty="0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</a:rPr>
                        <a:t>分配成员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2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i="0" u="none" strike="noStrike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</a:rPr>
                        <a:t>研发部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</a:rPr>
                        <a:t>成员</a:t>
                      </a:r>
                      <a:r>
                        <a:rPr lang="en-US" sz="2400" b="0" i="0" u="none" strike="noStrike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A</a:t>
                      </a:r>
                      <a:endParaRPr lang="en-US" sz="2400" b="0" i="0" u="none" strike="noStrike">
                        <a:solidFill>
                          <a:srgbClr val="1010E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2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i="0" u="none" strike="noStrike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</a:rPr>
                        <a:t>设计部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</a:rPr>
                        <a:t>成员</a:t>
                      </a:r>
                      <a:r>
                        <a:rPr lang="en-US" sz="2400" b="0" i="0" u="none" strike="noStrike" dirty="0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B</a:t>
                      </a:r>
                      <a:endParaRPr lang="en-US" sz="2400" b="0" i="0" u="none" strike="noStrike" dirty="0">
                        <a:solidFill>
                          <a:srgbClr val="1010E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2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i="0" u="none" strike="noStrike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P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</a:rPr>
                        <a:t>采购部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</a:rPr>
                        <a:t>成员</a:t>
                      </a:r>
                      <a:r>
                        <a:rPr lang="en-US" sz="2400" b="0" i="0" u="none" strike="noStrike" dirty="0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C</a:t>
                      </a:r>
                      <a:endParaRPr lang="en-US" sz="2400" b="0" i="0" u="none" strike="noStrike" dirty="0">
                        <a:solidFill>
                          <a:srgbClr val="1010E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2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i="0" u="none" strike="noStrike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</a:rPr>
                        <a:t>生产部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</a:rPr>
                        <a:t>成员</a:t>
                      </a:r>
                      <a:r>
                        <a:rPr lang="en-US" sz="2400" b="0" i="0" u="none" strike="noStrike" dirty="0">
                          <a:solidFill>
                            <a:srgbClr val="1010E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D</a:t>
                      </a:r>
                      <a:endParaRPr lang="en-US" sz="2400" b="0" i="0" u="none" strike="noStrike" dirty="0">
                        <a:solidFill>
                          <a:srgbClr val="1010E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33" name="矩形 15432"/>
          <p:cNvSpPr/>
          <p:nvPr/>
        </p:nvSpPr>
        <p:spPr>
          <a:xfrm>
            <a:off x="7240817" y="3109162"/>
            <a:ext cx="44555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注：</a:t>
            </a:r>
            <a:r>
              <a:rPr lang="zh-CN" altLang="en-US" sz="2200" b="1" dirty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练习时，</a:t>
            </a:r>
            <a:r>
              <a:rPr lang="zh-CN" altLang="zh-CN" sz="2200" b="1" dirty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小组</a:t>
            </a:r>
            <a:r>
              <a:rPr lang="zh-CN" altLang="en-US" sz="2200" b="1" dirty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成员</a:t>
            </a:r>
            <a:r>
              <a:rPr lang="en-US" altLang="zh-CN" sz="2200" b="1" dirty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A~D</a:t>
            </a:r>
            <a:r>
              <a:rPr lang="zh-CN" altLang="en-US" sz="2200" b="1" dirty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请</a:t>
            </a:r>
            <a:r>
              <a:rPr lang="zh-CN" altLang="zh-CN" sz="2200" b="1" dirty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按</a:t>
            </a:r>
            <a:r>
              <a:rPr lang="zh-CN" altLang="en-US" sz="2200" b="1" dirty="0">
                <a:solidFill>
                  <a:srgbClr val="1010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宋体" pitchFamily="2" charset="-122"/>
              </a:rPr>
              <a:t>小组分工和成员真实姓名替换，下同。</a:t>
            </a:r>
            <a:endParaRPr lang="zh-CN" altLang="en-US" sz="2200" b="1" dirty="0">
              <a:solidFill>
                <a:srgbClr val="1010E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3051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8724899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一、人员维护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创建岗位、分配岗位人员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1361" y="727261"/>
            <a:ext cx="11363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1. </a:t>
            </a:r>
            <a:r>
              <a:rPr lang="zh-CN" altLang="en-US" sz="2400" b="1" dirty="0"/>
              <a:t>点击软件界面的上部右侧“系统管理”模块菜单，进入“组织管理”子项。</a:t>
            </a:r>
          </a:p>
        </p:txBody>
      </p:sp>
      <p:sp>
        <p:nvSpPr>
          <p:cNvPr id="9" name="矩形 8"/>
          <p:cNvSpPr/>
          <p:nvPr/>
        </p:nvSpPr>
        <p:spPr>
          <a:xfrm>
            <a:off x="101361" y="5445115"/>
            <a:ext cx="114499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/>
            <a:r>
              <a:rPr lang="en-US" altLang="zh-CN" sz="2400" b="1" dirty="0"/>
              <a:t>2. </a:t>
            </a:r>
            <a:r>
              <a:rPr lang="zh-CN" altLang="zh-CN" sz="2400" b="1" dirty="0"/>
              <a:t>点击“</a:t>
            </a:r>
            <a:r>
              <a:rPr lang="zh-CN" altLang="en-US" sz="2400" b="1" dirty="0"/>
              <a:t>岗位</a:t>
            </a:r>
            <a:r>
              <a:rPr lang="zh-CN" altLang="zh-CN" sz="2400" b="1" dirty="0"/>
              <a:t>人员”按钮，出现上图</a:t>
            </a:r>
            <a:r>
              <a:rPr lang="zh-CN" altLang="en-US" sz="2400" b="1" dirty="0"/>
              <a:t>四</a:t>
            </a:r>
            <a:r>
              <a:rPr lang="zh-CN" altLang="zh-CN" sz="2400" b="1" dirty="0"/>
              <a:t>右侧内容，</a:t>
            </a:r>
            <a:r>
              <a:rPr lang="zh-CN" altLang="en-US" sz="2400" b="1" dirty="0"/>
              <a:t>先在“</a:t>
            </a:r>
            <a:r>
              <a:rPr lang="en-US" altLang="zh-CN" sz="2400" b="1" dirty="0"/>
              <a:t>1”</a:t>
            </a:r>
            <a:r>
              <a:rPr lang="zh-CN" altLang="en-US" sz="2400" b="1" dirty="0"/>
              <a:t>处点击“</a:t>
            </a:r>
            <a:r>
              <a:rPr lang="en-US" altLang="zh-CN" sz="2400" b="1" dirty="0"/>
              <a:t>+”</a:t>
            </a:r>
            <a:r>
              <a:rPr lang="zh-CN" altLang="en-US" sz="2400" b="1" dirty="0"/>
              <a:t>新增“岗位”，在弹出的如“</a:t>
            </a:r>
            <a:r>
              <a:rPr lang="en-US" altLang="zh-CN" sz="2400" b="1" dirty="0"/>
              <a:t>3”</a:t>
            </a:r>
            <a:r>
              <a:rPr lang="zh-CN" altLang="en-US" sz="2400" b="1" dirty="0"/>
              <a:t>处所示对话框中输入相关岗位信息后，点击“</a:t>
            </a:r>
            <a:r>
              <a:rPr lang="en-US" altLang="zh-CN" sz="2400" b="1" dirty="0"/>
              <a:t>4”</a:t>
            </a:r>
            <a:r>
              <a:rPr lang="zh-CN" altLang="en-US" sz="2400" b="1" dirty="0"/>
              <a:t>处“保存”。</a:t>
            </a:r>
          </a:p>
          <a:p>
            <a:pPr marL="266700" indent="-266700"/>
            <a:r>
              <a:rPr lang="en-US" altLang="zh-CN" sz="2400" b="1" dirty="0"/>
              <a:t>3. </a:t>
            </a:r>
            <a:r>
              <a:rPr lang="zh-CN" altLang="en-US" sz="2400" b="1" dirty="0"/>
              <a:t>然后，点击新增加的岗位，在“</a:t>
            </a:r>
            <a:r>
              <a:rPr lang="en-US" altLang="zh-CN" sz="2400" b="1" dirty="0"/>
              <a:t>2”</a:t>
            </a:r>
            <a:r>
              <a:rPr lang="zh-CN" altLang="en-US" sz="2400" b="1" dirty="0"/>
              <a:t>处通过“新增”指定该岗位对应的“人员”。</a:t>
            </a:r>
            <a:endParaRPr lang="en-US" altLang="zh-CN" sz="2400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215661" y="1493191"/>
            <a:ext cx="6348169" cy="3488384"/>
            <a:chOff x="101361" y="1617017"/>
            <a:chExt cx="6348169" cy="2869258"/>
          </a:xfrm>
        </p:grpSpPr>
        <p:pic>
          <p:nvPicPr>
            <p:cNvPr id="19458" name="图片 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61" y="1617017"/>
              <a:ext cx="6348169" cy="2869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3"/>
            <p:cNvSpPr txBox="1">
              <a:spLocks noChangeArrowheads="1"/>
            </p:cNvSpPr>
            <p:nvPr/>
          </p:nvSpPr>
          <p:spPr bwMode="auto">
            <a:xfrm>
              <a:off x="357181" y="3852756"/>
              <a:ext cx="857250" cy="38155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54000" tIns="10800" rIns="54000" bIns="1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图四</a:t>
              </a:r>
              <a:endParaRPr kumimoji="0" 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7419975" y="1824333"/>
            <a:ext cx="47720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/>
            <a:r>
              <a:rPr lang="en-US" altLang="zh-CN" sz="2400" b="1" dirty="0">
                <a:solidFill>
                  <a:srgbClr val="00B0F0"/>
                </a:solidFill>
              </a:rPr>
              <a:t>4. </a:t>
            </a:r>
            <a:r>
              <a:rPr lang="zh-CN" altLang="en-US" sz="2400" b="1" dirty="0">
                <a:solidFill>
                  <a:srgbClr val="00B0F0"/>
                </a:solidFill>
              </a:rPr>
              <a:t>需创建的岗位及人员信息如下：</a:t>
            </a:r>
            <a:endParaRPr lang="en-US" altLang="zh-CN" sz="2400" b="1" dirty="0">
              <a:solidFill>
                <a:srgbClr val="00B0F0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518782"/>
              </p:ext>
            </p:extLst>
          </p:nvPr>
        </p:nvGraphicFramePr>
        <p:xfrm>
          <a:off x="7028953" y="2593782"/>
          <a:ext cx="4683318" cy="2276315"/>
        </p:xfrm>
        <a:graphic>
          <a:graphicData uri="http://schemas.openxmlformats.org/drawingml/2006/table">
            <a:tbl>
              <a:tblPr/>
              <a:tblGrid>
                <a:gridCol w="723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7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731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b="1" i="0" u="none" strike="noStrike" dirty="0">
                          <a:solidFill>
                            <a:srgbClr val="00B0F0"/>
                          </a:solidFill>
                          <a:effectLst/>
                          <a:latin typeface="Arial"/>
                        </a:rPr>
                        <a:t>序号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b="1" i="0" u="none" strike="noStrike" dirty="0">
                          <a:solidFill>
                            <a:srgbClr val="00B0F0"/>
                          </a:solidFill>
                          <a:effectLst/>
                          <a:latin typeface="Arial"/>
                        </a:rPr>
                        <a:t>部门编号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b="1" i="0" u="none" strike="noStrike" dirty="0">
                          <a:solidFill>
                            <a:srgbClr val="00B0F0"/>
                          </a:solidFill>
                          <a:effectLst/>
                          <a:latin typeface="Arial"/>
                        </a:rPr>
                        <a:t>岗位名称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b="1" i="0" u="none" strike="noStrike" dirty="0">
                          <a:solidFill>
                            <a:srgbClr val="00B0F0"/>
                          </a:solidFill>
                          <a:effectLst/>
                          <a:latin typeface="Arial"/>
                        </a:rPr>
                        <a:t>分配成员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i="0" u="none" strike="noStrike">
                          <a:solidFill>
                            <a:srgbClr val="00B0F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/>
                        </a:rPr>
                        <a:t>产品经理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>
                          <a:solidFill>
                            <a:srgbClr val="00B0F0"/>
                          </a:solidFill>
                          <a:effectLst/>
                          <a:latin typeface="Arial"/>
                        </a:rPr>
                        <a:t>成员</a:t>
                      </a:r>
                      <a:r>
                        <a:rPr lang="en-US" sz="2400" b="0" i="0" u="none" strike="noStrike">
                          <a:solidFill>
                            <a:srgbClr val="00B0F0"/>
                          </a:solidFill>
                          <a:effectLst/>
                          <a:latin typeface="Calibri"/>
                        </a:rPr>
                        <a:t>A</a:t>
                      </a:r>
                      <a:endParaRPr lang="en-US" sz="2400" b="0" i="0" u="none" strike="noStrike">
                        <a:solidFill>
                          <a:srgbClr val="00B0F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i="0" u="none" strike="noStrike">
                          <a:solidFill>
                            <a:srgbClr val="00B0F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/>
                        </a:rPr>
                        <a:t>设计经理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/>
                        </a:rPr>
                        <a:t>成员</a:t>
                      </a:r>
                      <a:r>
                        <a:rPr lang="en-US" sz="24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/>
                        </a:rPr>
                        <a:t>B</a:t>
                      </a:r>
                      <a:endParaRPr lang="en-US" sz="2400" b="0" i="0" u="none" strike="noStrike" dirty="0">
                        <a:solidFill>
                          <a:srgbClr val="00B0F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i="0" u="none" strike="noStrike">
                          <a:solidFill>
                            <a:srgbClr val="00B0F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B0F0"/>
                          </a:solidFill>
                          <a:effectLst/>
                          <a:latin typeface="Calibri"/>
                        </a:rPr>
                        <a:t>P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/>
                        </a:rPr>
                        <a:t>采购经理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/>
                        </a:rPr>
                        <a:t>成员</a:t>
                      </a:r>
                      <a:r>
                        <a:rPr lang="en-US" sz="24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/>
                        </a:rPr>
                        <a:t>C</a:t>
                      </a:r>
                      <a:endParaRPr lang="en-US" sz="2400" b="0" i="0" u="none" strike="noStrike" dirty="0">
                        <a:solidFill>
                          <a:srgbClr val="00B0F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400" b="1" i="0" u="none" strike="noStrike">
                          <a:solidFill>
                            <a:srgbClr val="00B0F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B0F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/>
                        </a:rPr>
                        <a:t>生产经理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400" b="0" i="0" u="none" strike="noStrike" dirty="0">
                          <a:solidFill>
                            <a:srgbClr val="00B0F0"/>
                          </a:solidFill>
                          <a:effectLst/>
                          <a:latin typeface="Arial"/>
                        </a:rPr>
                        <a:t>成员</a:t>
                      </a:r>
                      <a:r>
                        <a:rPr lang="en-US" sz="24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/>
                        </a:rPr>
                        <a:t>D</a:t>
                      </a:r>
                      <a:endParaRPr lang="en-US" sz="2400" b="0" i="0" u="none" strike="noStrike" dirty="0">
                        <a:solidFill>
                          <a:srgbClr val="00B0F0"/>
                        </a:solidFill>
                        <a:effectLst/>
                        <a:latin typeface="Arial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676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PBS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63733" y="836613"/>
            <a:ext cx="11754927" cy="2992438"/>
            <a:chOff x="339933" y="1447799"/>
            <a:chExt cx="11754927" cy="4867275"/>
          </a:xfrm>
        </p:grpSpPr>
        <p:pic>
          <p:nvPicPr>
            <p:cNvPr id="21506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33" y="1447799"/>
              <a:ext cx="11754927" cy="4867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 Box 3"/>
            <p:cNvSpPr txBox="1">
              <a:spLocks noChangeArrowheads="1"/>
            </p:cNvSpPr>
            <p:nvPr/>
          </p:nvSpPr>
          <p:spPr bwMode="auto">
            <a:xfrm>
              <a:off x="1319212" y="5586918"/>
              <a:ext cx="700087" cy="551945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</a:t>
              </a:r>
              <a:r>
                <a:rPr lang="zh-CN" altLang="en-US" sz="2000" b="1" dirty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五</a:t>
              </a:r>
              <a:endParaRPr kumimoji="0" 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57199" y="4070688"/>
            <a:ext cx="113633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B050"/>
                </a:solidFill>
              </a:rPr>
              <a:t>参照上图五，按以下步骤操作：</a:t>
            </a:r>
            <a:endParaRPr lang="zh-CN" altLang="zh-CN" sz="2400" b="1" dirty="0">
              <a:solidFill>
                <a:srgbClr val="00B050"/>
              </a:solidFill>
            </a:endParaRPr>
          </a:p>
          <a:p>
            <a:pPr marL="457200" lvl="0" indent="-457200">
              <a:buAutoNum type="arabicPeriod"/>
            </a:pPr>
            <a:r>
              <a:rPr lang="zh-CN" altLang="zh-CN" sz="2400" b="1" dirty="0"/>
              <a:t>选择项目：在上图中标记“</a:t>
            </a:r>
            <a:r>
              <a:rPr lang="en-US" altLang="zh-CN" sz="2400" b="1" dirty="0"/>
              <a:t>1</a:t>
            </a:r>
            <a:r>
              <a:rPr lang="zh-CN" altLang="zh-CN" sz="2400" b="1" dirty="0"/>
              <a:t>”处，通过下拉菜单选择所操作项目（</a:t>
            </a:r>
            <a:r>
              <a:rPr lang="zh-CN" altLang="zh-CN" sz="2400" b="1" i="1" dirty="0">
                <a:solidFill>
                  <a:srgbClr val="00B0F0"/>
                </a:solidFill>
              </a:rPr>
              <a:t>操作练习时，因后台为各团队只创建了一个项目，所以无需选择、此步骤可以</a:t>
            </a:r>
            <a:r>
              <a:rPr lang="zh-CN" altLang="en-US" sz="2400" b="1" i="1" dirty="0">
                <a:solidFill>
                  <a:srgbClr val="00B0F0"/>
                </a:solidFill>
              </a:rPr>
              <a:t>跳过</a:t>
            </a:r>
            <a:r>
              <a:rPr lang="zh-CN" altLang="zh-CN" sz="2400" b="1" dirty="0"/>
              <a:t>）；</a:t>
            </a:r>
            <a:endParaRPr lang="en-US" altLang="zh-CN" sz="2400" b="1" dirty="0"/>
          </a:p>
          <a:p>
            <a:pPr marL="457200" lvl="0" indent="-457200">
              <a:buAutoNum type="arabicPeriod"/>
            </a:pPr>
            <a:r>
              <a:rPr lang="zh-CN" altLang="zh-CN" sz="2400" b="1" dirty="0"/>
              <a:t>选择</a:t>
            </a:r>
            <a:r>
              <a:rPr lang="zh-CN" altLang="en-US" sz="2400" b="1" dirty="0"/>
              <a:t>“</a:t>
            </a:r>
            <a:r>
              <a:rPr lang="en-US" altLang="zh-CN" sz="2400" b="1" dirty="0"/>
              <a:t>PBS</a:t>
            </a:r>
            <a:r>
              <a:rPr lang="zh-CN" altLang="zh-CN" sz="2400" b="1" dirty="0"/>
              <a:t>定义</a:t>
            </a:r>
            <a:r>
              <a:rPr lang="zh-CN" altLang="en-US" sz="2400" b="1" dirty="0"/>
              <a:t>”菜单</a:t>
            </a:r>
            <a:r>
              <a:rPr lang="en-US" altLang="zh-CN" sz="2400" b="1" dirty="0"/>
              <a:t> </a:t>
            </a:r>
            <a:r>
              <a:rPr lang="zh-CN" altLang="zh-CN" sz="2400" b="1" dirty="0"/>
              <a:t>：点击标记“</a:t>
            </a:r>
            <a:r>
              <a:rPr lang="en-US" altLang="zh-CN" sz="2400" b="1" dirty="0"/>
              <a:t>2</a:t>
            </a:r>
            <a:r>
              <a:rPr lang="zh-CN" altLang="zh-CN" sz="2400" b="1" dirty="0"/>
              <a:t>”和“</a:t>
            </a:r>
            <a:r>
              <a:rPr lang="en-US" altLang="zh-CN" sz="2400" b="1" dirty="0"/>
              <a:t>3</a:t>
            </a:r>
            <a:r>
              <a:rPr lang="zh-CN" altLang="zh-CN" sz="2400" b="1" dirty="0"/>
              <a:t>”处</a:t>
            </a:r>
            <a:r>
              <a:rPr lang="zh-CN" altLang="en-US" sz="2400" b="1" dirty="0"/>
              <a:t>按钮</a:t>
            </a:r>
            <a:r>
              <a:rPr lang="zh-CN" altLang="zh-CN" sz="2400" b="1" dirty="0"/>
              <a:t>；</a:t>
            </a:r>
            <a:endParaRPr lang="en-US" altLang="zh-CN" sz="2400" b="1" dirty="0"/>
          </a:p>
          <a:p>
            <a:pPr marL="457200" lvl="0" indent="-457200">
              <a:buAutoNum type="arabicPeriod"/>
            </a:pPr>
            <a:r>
              <a:rPr lang="zh-CN" altLang="zh-CN" sz="2400" b="1" dirty="0"/>
              <a:t>创建</a:t>
            </a:r>
            <a:r>
              <a:rPr lang="en-US" altLang="zh-CN" sz="2400" b="1" dirty="0"/>
              <a:t>PBS</a:t>
            </a:r>
            <a:r>
              <a:rPr lang="zh-CN" altLang="zh-CN" sz="2400" b="1" dirty="0"/>
              <a:t>：点击“</a:t>
            </a:r>
            <a:r>
              <a:rPr lang="en-US" altLang="zh-CN" sz="2400" b="1" dirty="0"/>
              <a:t>4</a:t>
            </a:r>
            <a:r>
              <a:rPr lang="zh-CN" altLang="zh-CN" sz="2400" b="1" dirty="0"/>
              <a:t>”处“新增”按钮，则其下部表格将自动增加一行，按标题填写相关信息。</a:t>
            </a:r>
          </a:p>
        </p:txBody>
      </p:sp>
    </p:spTree>
    <p:extLst>
      <p:ext uri="{BB962C8B-B14F-4D97-AF65-F5344CB8AC3E}">
        <p14:creationId xmlns:p14="http://schemas.microsoft.com/office/powerpoint/2010/main" val="1871890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PBS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898863"/>
            <a:ext cx="1136332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/>
            <a:r>
              <a:rPr lang="en-US" altLang="zh-CN" sz="2400" b="1" dirty="0"/>
              <a:t>a)  </a:t>
            </a:r>
            <a:r>
              <a:rPr lang="zh-CN" altLang="en-US" sz="2400" b="1" dirty="0"/>
              <a:t>先创建项目主计划“</a:t>
            </a:r>
            <a:r>
              <a:rPr lang="en-US" altLang="zh-CN" sz="2400" b="1" dirty="0"/>
              <a:t>KT01</a:t>
            </a:r>
            <a:r>
              <a:rPr lang="zh-CN" altLang="en-US" sz="2400" b="1" dirty="0"/>
              <a:t>型空调产品研制”（</a:t>
            </a:r>
            <a:r>
              <a:rPr lang="zh-CN" altLang="en-US" sz="2400" b="1" dirty="0">
                <a:solidFill>
                  <a:srgbClr val="00B0F0"/>
                </a:solidFill>
              </a:rPr>
              <a:t>团队登录后，系统已有根</a:t>
            </a:r>
            <a:r>
              <a:rPr lang="en-US" altLang="zh-CN" sz="2400" b="1" dirty="0">
                <a:solidFill>
                  <a:srgbClr val="00B0F0"/>
                </a:solidFill>
              </a:rPr>
              <a:t>PBS</a:t>
            </a:r>
            <a:r>
              <a:rPr lang="zh-CN" altLang="en-US" sz="2400" b="1" dirty="0">
                <a:solidFill>
                  <a:srgbClr val="00B0F0"/>
                </a:solidFill>
              </a:rPr>
              <a:t>，可将该根</a:t>
            </a:r>
            <a:r>
              <a:rPr lang="en-US" altLang="zh-CN" sz="2400" b="1" dirty="0">
                <a:solidFill>
                  <a:srgbClr val="00B0F0"/>
                </a:solidFill>
              </a:rPr>
              <a:t>PBS</a:t>
            </a:r>
            <a:r>
              <a:rPr lang="zh-CN" altLang="en-US" sz="2400" b="1" dirty="0">
                <a:solidFill>
                  <a:srgbClr val="00B0F0"/>
                </a:solidFill>
              </a:rPr>
              <a:t>作为主计划</a:t>
            </a:r>
            <a:r>
              <a:rPr lang="zh-CN" altLang="en-US" sz="2400" b="1" dirty="0"/>
              <a:t>）：按如下内容完善其</a:t>
            </a:r>
            <a:r>
              <a:rPr lang="en-US" altLang="zh-CN" sz="2400" b="1" dirty="0"/>
              <a:t>PBS</a:t>
            </a:r>
            <a:r>
              <a:rPr lang="zh-CN" altLang="en-US" sz="2400" b="1" dirty="0"/>
              <a:t>信息：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zh-CN" altLang="en-US" sz="2400" b="1" dirty="0"/>
              <a:t>项目编号</a:t>
            </a:r>
            <a:r>
              <a:rPr lang="en-US" altLang="zh-CN" sz="2400" b="1" dirty="0"/>
              <a:t>——KT01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zh-CN" altLang="en-US" sz="2400" b="1" dirty="0"/>
              <a:t>项目名称</a:t>
            </a:r>
            <a:r>
              <a:rPr lang="en-US" altLang="zh-CN" sz="2400" b="1" dirty="0"/>
              <a:t>——KT01</a:t>
            </a:r>
            <a:r>
              <a:rPr lang="zh-CN" altLang="en-US" sz="2400" b="1" dirty="0"/>
              <a:t>型空调产品研制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zh-CN" altLang="en-US" sz="2400" b="1" dirty="0"/>
              <a:t>计划开始</a:t>
            </a:r>
            <a:r>
              <a:rPr lang="en-US" altLang="zh-CN" sz="2400" b="1" dirty="0"/>
              <a:t>——2019-03-01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zh-CN" altLang="en-US" sz="2400" b="1" dirty="0"/>
              <a:t>计划完成</a:t>
            </a:r>
            <a:r>
              <a:rPr lang="en-US" altLang="zh-CN" sz="2400" b="1" dirty="0"/>
              <a:t>——2019-09-30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zh-CN" altLang="en-US" sz="2400" b="1" dirty="0"/>
              <a:t>计划类型</a:t>
            </a:r>
            <a:r>
              <a:rPr lang="en-US" altLang="zh-CN" sz="2400" b="1" dirty="0"/>
              <a:t>——PWBS</a:t>
            </a:r>
            <a:r>
              <a:rPr lang="zh-CN" altLang="en-US" sz="2400" b="1" dirty="0"/>
              <a:t>（可不填）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zh-CN" altLang="en-US" sz="2400" b="1" dirty="0"/>
              <a:t>等级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一级（可不填）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zh-CN" altLang="en-US" sz="2400" b="1" dirty="0"/>
              <a:t>责任人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来自产品部的产品经理，团队成员</a:t>
            </a:r>
            <a:r>
              <a:rPr lang="en-US" altLang="zh-CN" sz="2400" b="1" dirty="0"/>
              <a:t>A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zh-CN" altLang="en-US" sz="2400" b="1" dirty="0"/>
              <a:t>日历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七天日历</a:t>
            </a:r>
            <a:endParaRPr lang="zh-CN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236916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 txBox="1">
            <a:spLocks/>
          </p:cNvSpPr>
          <p:nvPr/>
        </p:nvSpPr>
        <p:spPr>
          <a:xfrm>
            <a:off x="1143840" y="266933"/>
            <a:ext cx="5048171" cy="505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914377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ym typeface="Arial"/>
              </a:rPr>
              <a:t>目录</a:t>
            </a:r>
            <a:endParaRPr lang="en-GB" altLang="zh-CN" dirty="0"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63614" y="1460372"/>
            <a:ext cx="2188466" cy="4379515"/>
            <a:chOff x="2215144" y="982844"/>
            <a:chExt cx="1120898" cy="6021940"/>
          </a:xfrm>
        </p:grpSpPr>
        <p:sp>
          <p:nvSpPr>
            <p:cNvPr id="13" name="平行四边形 45"/>
            <p:cNvSpPr/>
            <p:nvPr/>
          </p:nvSpPr>
          <p:spPr>
            <a:xfrm>
              <a:off x="2215144" y="982844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14" name="文本框 9"/>
            <p:cNvSpPr txBox="1"/>
            <p:nvPr/>
          </p:nvSpPr>
          <p:spPr>
            <a:xfrm>
              <a:off x="2242193" y="1100055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01</a:t>
              </a:r>
              <a:endParaRPr lang="zh-CN" altLang="en-US" sz="24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3" name="平行四边形 45"/>
            <p:cNvSpPr/>
            <p:nvPr/>
          </p:nvSpPr>
          <p:spPr>
            <a:xfrm>
              <a:off x="2215144" y="2319731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4" name="文本框 9"/>
            <p:cNvSpPr txBox="1"/>
            <p:nvPr/>
          </p:nvSpPr>
          <p:spPr>
            <a:xfrm>
              <a:off x="2242193" y="2436942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02</a:t>
              </a:r>
              <a:endParaRPr lang="zh-CN" altLang="en-US" sz="24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5" name="平行四边形 45"/>
            <p:cNvSpPr/>
            <p:nvPr/>
          </p:nvSpPr>
          <p:spPr>
            <a:xfrm>
              <a:off x="2215144" y="3573995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6" name="文本框 9"/>
            <p:cNvSpPr txBox="1"/>
            <p:nvPr/>
          </p:nvSpPr>
          <p:spPr>
            <a:xfrm>
              <a:off x="2242193" y="3691206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03</a:t>
              </a:r>
              <a:endParaRPr lang="zh-CN" altLang="en-US" sz="24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7" name="平行四边形 45"/>
            <p:cNvSpPr/>
            <p:nvPr/>
          </p:nvSpPr>
          <p:spPr>
            <a:xfrm>
              <a:off x="2215144" y="4877576"/>
              <a:ext cx="1120898" cy="842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8" name="文本框 9"/>
            <p:cNvSpPr txBox="1"/>
            <p:nvPr/>
          </p:nvSpPr>
          <p:spPr>
            <a:xfrm>
              <a:off x="2242193" y="4994787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04</a:t>
              </a:r>
              <a:endParaRPr lang="zh-CN" altLang="en-US" sz="24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50" name="文本框 9"/>
            <p:cNvSpPr txBox="1"/>
            <p:nvPr/>
          </p:nvSpPr>
          <p:spPr>
            <a:xfrm>
              <a:off x="2242193" y="6369983"/>
              <a:ext cx="1066799" cy="63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05</a:t>
              </a:r>
              <a:endParaRPr lang="zh-CN" altLang="en-US" sz="24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752509" y="1479605"/>
            <a:ext cx="7115985" cy="593687"/>
            <a:chOff x="4315150" y="953426"/>
            <a:chExt cx="3857250" cy="540057"/>
          </a:xfrm>
        </p:grpSpPr>
        <p:sp>
          <p:nvSpPr>
            <p:cNvPr id="28" name="矩形 27"/>
            <p:cNvSpPr/>
            <p:nvPr/>
          </p:nvSpPr>
          <p:spPr>
            <a:xfrm>
              <a:off x="4415338" y="1036086"/>
              <a:ext cx="3465986" cy="363967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0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进度管理实验课程介绍</a:t>
              </a:r>
            </a:p>
          </p:txBody>
        </p:sp>
        <p:sp>
          <p:nvSpPr>
            <p:cNvPr id="29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77302" y="3344812"/>
            <a:ext cx="7115985" cy="559108"/>
            <a:chOff x="4315150" y="1647579"/>
            <a:chExt cx="3857250" cy="540057"/>
          </a:xfrm>
        </p:grpSpPr>
        <p:sp>
          <p:nvSpPr>
            <p:cNvPr id="22" name="矩形 21"/>
            <p:cNvSpPr/>
            <p:nvPr/>
          </p:nvSpPr>
          <p:spPr>
            <a:xfrm>
              <a:off x="4428873" y="1717163"/>
              <a:ext cx="3502545" cy="386477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0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学生实验练习操作指引</a:t>
              </a:r>
            </a:p>
          </p:txBody>
        </p:sp>
        <p:sp>
          <p:nvSpPr>
            <p:cNvPr id="23" name="平行四边形 64"/>
            <p:cNvSpPr/>
            <p:nvPr/>
          </p:nvSpPr>
          <p:spPr>
            <a:xfrm>
              <a:off x="4315150" y="1647579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772289" y="2403494"/>
            <a:ext cx="7115985" cy="593687"/>
            <a:chOff x="4315150" y="953426"/>
            <a:chExt cx="3857250" cy="540057"/>
          </a:xfrm>
        </p:grpSpPr>
        <p:sp>
          <p:nvSpPr>
            <p:cNvPr id="35" name="矩形 34"/>
            <p:cNvSpPr/>
            <p:nvPr/>
          </p:nvSpPr>
          <p:spPr>
            <a:xfrm>
              <a:off x="4415338" y="1036086"/>
              <a:ext cx="3465986" cy="363967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0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实验老师网上开课操作指引</a:t>
              </a:r>
            </a:p>
          </p:txBody>
        </p:sp>
        <p:sp>
          <p:nvSpPr>
            <p:cNvPr id="36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772288" y="4346666"/>
            <a:ext cx="7115985" cy="559108"/>
            <a:chOff x="4315150" y="1647579"/>
            <a:chExt cx="3857250" cy="540057"/>
          </a:xfrm>
        </p:grpSpPr>
        <p:sp>
          <p:nvSpPr>
            <p:cNvPr id="41" name="矩形 40"/>
            <p:cNvSpPr/>
            <p:nvPr/>
          </p:nvSpPr>
          <p:spPr>
            <a:xfrm>
              <a:off x="4428873" y="1717163"/>
              <a:ext cx="3502545" cy="386477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0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rPr>
                <a:t>普华科技公司简介</a:t>
              </a:r>
              <a:endParaRPr lang="en-GB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endParaRPr>
            </a:p>
          </p:txBody>
        </p:sp>
        <p:sp>
          <p:nvSpPr>
            <p:cNvPr id="42" name="平行四边形 64"/>
            <p:cNvSpPr/>
            <p:nvPr/>
          </p:nvSpPr>
          <p:spPr>
            <a:xfrm>
              <a:off x="4315150" y="1647579"/>
              <a:ext cx="3857250" cy="540057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669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PBS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898863"/>
            <a:ext cx="1136332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lphaLcParenR" startAt="2"/>
            </a:pPr>
            <a:r>
              <a:rPr lang="zh-CN" altLang="en-US" sz="2400" b="1" dirty="0"/>
              <a:t>再在主计划下分别创建</a:t>
            </a:r>
            <a:r>
              <a:rPr lang="en-US" altLang="zh-CN" sz="2400" b="1" dirty="0"/>
              <a:t>E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P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M</a:t>
            </a:r>
            <a:r>
              <a:rPr lang="zh-CN" altLang="en-US" sz="2400" b="1" dirty="0"/>
              <a:t>三个子计划。相关内容可参照上图五所示。</a:t>
            </a:r>
            <a:endParaRPr lang="en-US" altLang="zh-CN" sz="2400" b="1" dirty="0"/>
          </a:p>
          <a:p>
            <a:r>
              <a:rPr lang="en-US" altLang="zh-CN" sz="2400" b="1" dirty="0"/>
              <a:t>       </a:t>
            </a:r>
            <a:r>
              <a:rPr lang="zh-CN" altLang="en-US" sz="2400" b="1" dirty="0"/>
              <a:t>所创建计划的层级和前后位置，通过“</a:t>
            </a:r>
            <a:r>
              <a:rPr lang="en-US" altLang="zh-CN" sz="2400" b="1" dirty="0"/>
              <a:t>8”</a:t>
            </a:r>
            <a:r>
              <a:rPr lang="zh-CN" altLang="en-US" sz="2400" b="1" dirty="0"/>
              <a:t>处的上下左右移动按钮调整：</a:t>
            </a:r>
            <a:endParaRPr lang="en-US" altLang="zh-CN" sz="2400" b="1" dirty="0"/>
          </a:p>
          <a:p>
            <a:r>
              <a:rPr lang="en-US" altLang="zh-CN" sz="2400" b="1" dirty="0"/>
              <a:t>      </a:t>
            </a:r>
            <a:r>
              <a:rPr lang="zh-CN" altLang="en-US" sz="2400" b="1" dirty="0"/>
              <a:t>上下移动，仅调整各计划的先后显示位置；</a:t>
            </a:r>
            <a:endParaRPr lang="en-US" altLang="zh-CN" sz="2400" b="1" dirty="0"/>
          </a:p>
          <a:p>
            <a:r>
              <a:rPr lang="en-US" altLang="zh-CN" sz="2400" b="1" dirty="0"/>
              <a:t>       </a:t>
            </a:r>
            <a:r>
              <a:rPr lang="zh-CN" altLang="en-US" sz="2400" b="1" dirty="0"/>
              <a:t>左右移动，则是调整各计划（包括主、子计划）之间的上下层级关系。</a:t>
            </a:r>
            <a:endParaRPr lang="en-US" altLang="zh-CN" sz="2400" b="1" dirty="0"/>
          </a:p>
          <a:p>
            <a:endParaRPr lang="zh-CN" altLang="en-US" sz="2400" b="1" dirty="0"/>
          </a:p>
          <a:p>
            <a:pPr marL="361950" indent="-361950"/>
            <a:r>
              <a:rPr lang="en-US" altLang="zh-CN" sz="2400" b="1" dirty="0"/>
              <a:t>        E</a:t>
            </a:r>
            <a:r>
              <a:rPr lang="zh-CN" altLang="en-US" sz="2400" b="1" dirty="0"/>
              <a:t>子计划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为设计计划，责任人为来自设计部的设计经理，团队成员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；</a:t>
            </a:r>
            <a:endParaRPr lang="en-US" altLang="zh-CN" sz="2400" b="1" dirty="0"/>
          </a:p>
          <a:p>
            <a:pPr marL="361950" indent="-361950"/>
            <a:r>
              <a:rPr lang="en-US" altLang="zh-CN" sz="2400" b="1" dirty="0"/>
              <a:t>        P</a:t>
            </a:r>
            <a:r>
              <a:rPr lang="zh-CN" altLang="en-US" sz="2400" b="1" dirty="0"/>
              <a:t>子计划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为采购计划，责任人为来自采购部的采购经理，团队成员</a:t>
            </a:r>
            <a:r>
              <a:rPr lang="en-US" altLang="zh-CN" sz="2400" b="1" dirty="0"/>
              <a:t>C</a:t>
            </a:r>
            <a:r>
              <a:rPr lang="zh-CN" altLang="en-US" sz="2400" b="1" dirty="0"/>
              <a:t>；</a:t>
            </a:r>
            <a:endParaRPr lang="en-US" altLang="zh-CN" sz="2400" b="1" dirty="0"/>
          </a:p>
          <a:p>
            <a:pPr marL="361950" indent="-361950"/>
            <a:r>
              <a:rPr lang="en-US" altLang="zh-CN" sz="2400" b="1" dirty="0"/>
              <a:t>        M</a:t>
            </a:r>
            <a:r>
              <a:rPr lang="zh-CN" altLang="en-US" sz="2400" b="1" dirty="0"/>
              <a:t>子计划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为生产计划，责任人为来自生产部的生产经理，团队成员</a:t>
            </a:r>
            <a:r>
              <a:rPr lang="en-US" altLang="zh-CN" sz="2400" b="1" dirty="0"/>
              <a:t>D</a:t>
            </a:r>
            <a:r>
              <a:rPr lang="zh-CN" altLang="en-US" sz="2400" b="1" dirty="0"/>
              <a:t>。</a:t>
            </a:r>
            <a:endParaRPr lang="en-US" altLang="zh-CN" sz="2400" b="1" dirty="0"/>
          </a:p>
          <a:p>
            <a:pPr marL="361950" indent="-361950"/>
            <a:endParaRPr lang="en-US" altLang="zh-CN" sz="2400" b="1" dirty="0"/>
          </a:p>
          <a:p>
            <a:pPr marL="361950" indent="-361950"/>
            <a:r>
              <a:rPr lang="zh-CN" altLang="en-US" sz="2400" b="1" dirty="0"/>
              <a:t>       ：子计划可以与主计划同时创建，也可以在主计划编制完成后再创建。</a:t>
            </a:r>
          </a:p>
          <a:p>
            <a:pPr marL="361950" indent="-361950"/>
            <a:r>
              <a:rPr lang="zh-CN" altLang="en-US" sz="2400" b="1" dirty="0"/>
              <a:t>           子计划的起止时间，依据主计划的起止时间和子计划的工作内容安排，创建后可以调整。</a:t>
            </a:r>
          </a:p>
          <a:p>
            <a:pPr marL="361950" indent="-361950"/>
            <a:endParaRPr lang="en-US" altLang="zh-CN" sz="2400" b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4189268"/>
            <a:ext cx="400050" cy="363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5726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PBS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689313"/>
            <a:ext cx="11363326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（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）指定责任人：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400" b="1" dirty="0"/>
              <a:t>“责任人”，用于指定计划的操作用户账号并设置其操作权限，此处指定的责任人可以对该计划进行全权限操作。</a:t>
            </a:r>
            <a:r>
              <a:rPr lang="zh-CN" altLang="en-US" sz="2400" b="1" dirty="0">
                <a:solidFill>
                  <a:srgbClr val="FF0000"/>
                </a:solidFill>
              </a:rPr>
              <a:t>如在后续练习过程中，有人发现某项功能无法操作时，可能就是因为所登陆的账号无对应权限，需改用有权限的账号登录</a:t>
            </a:r>
            <a:r>
              <a:rPr lang="zh-CN" altLang="en-US" sz="2400" b="1" dirty="0"/>
              <a:t>。</a:t>
            </a:r>
            <a:endParaRPr lang="en-US" altLang="zh-CN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400" b="1" dirty="0"/>
              <a:t>如还有其他用户也需要某计划的操作权限，可按上图五所示，先点击“</a:t>
            </a:r>
            <a:r>
              <a:rPr lang="en-US" altLang="zh-CN" sz="2400" b="1" dirty="0"/>
              <a:t>6”“</a:t>
            </a:r>
            <a:r>
              <a:rPr lang="zh-CN" altLang="en-US" sz="2400" b="1" dirty="0"/>
              <a:t>新增”，然后在“</a:t>
            </a:r>
            <a:r>
              <a:rPr lang="en-US" altLang="zh-CN" sz="2400" b="1" dirty="0"/>
              <a:t>9”</a:t>
            </a:r>
            <a:r>
              <a:rPr lang="zh-CN" altLang="en-US" sz="2400" b="1" dirty="0"/>
              <a:t>处选择人员、在“</a:t>
            </a:r>
            <a:r>
              <a:rPr lang="en-US" altLang="zh-CN" sz="2400" b="1" dirty="0"/>
              <a:t>7”</a:t>
            </a:r>
            <a:r>
              <a:rPr lang="zh-CN" altLang="en-US" sz="2400" b="1" dirty="0"/>
              <a:t>选择操作权限。</a:t>
            </a:r>
            <a:endParaRPr lang="en-US" altLang="zh-CN" sz="2400" b="1" dirty="0"/>
          </a:p>
          <a:p>
            <a:pPr marL="342900" indent="-342900">
              <a:buFont typeface="Wingdings" pitchFamily="2" charset="2"/>
              <a:buChar char="l"/>
            </a:pPr>
            <a:endParaRPr lang="en-US" altLang="zh-CN" sz="1000" b="1" dirty="0"/>
          </a:p>
          <a:p>
            <a:pPr marL="342900" indent="-342900">
              <a:buFont typeface="Wingdings" pitchFamily="2" charset="2"/>
              <a:buChar char="l"/>
            </a:pPr>
            <a:r>
              <a:rPr lang="en-US" altLang="zh-CN" sz="2400" b="1" dirty="0"/>
              <a:t>“</a:t>
            </a:r>
            <a:r>
              <a:rPr lang="zh-CN" altLang="en-US" sz="2400" b="1" dirty="0"/>
              <a:t>责任人”处有“</a:t>
            </a:r>
            <a:r>
              <a:rPr lang="en-US" altLang="zh-CN" sz="2400" b="1" dirty="0"/>
              <a:t>…”</a:t>
            </a:r>
            <a:r>
              <a:rPr lang="zh-CN" altLang="en-US" sz="2400" b="1" dirty="0"/>
              <a:t>按钮，可以在人员库中选择相应人员，按下图六“</a:t>
            </a:r>
            <a:r>
              <a:rPr lang="en-US" altLang="zh-CN" sz="2400" b="1" dirty="0"/>
              <a:t>1”</a:t>
            </a:r>
            <a:r>
              <a:rPr lang="zh-CN" altLang="en-US" sz="2400" b="1" dirty="0"/>
              <a:t>、“</a:t>
            </a:r>
            <a:r>
              <a:rPr lang="en-US" altLang="zh-CN" sz="2400" b="1" dirty="0"/>
              <a:t>2”</a:t>
            </a:r>
            <a:r>
              <a:rPr lang="zh-CN" altLang="en-US" sz="2400" b="1" dirty="0"/>
              <a:t>、“</a:t>
            </a:r>
            <a:r>
              <a:rPr lang="en-US" altLang="zh-CN" sz="2400" b="1" dirty="0"/>
              <a:t>3”</a:t>
            </a:r>
            <a:r>
              <a:rPr lang="zh-CN" altLang="en-US" sz="2400" b="1" dirty="0"/>
              <a:t>标记顺序操作即可。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52450" y="3890189"/>
            <a:ext cx="11039475" cy="2872561"/>
            <a:chOff x="5772149" y="4263108"/>
            <a:chExt cx="5481638" cy="1900238"/>
          </a:xfrm>
        </p:grpSpPr>
        <p:pic>
          <p:nvPicPr>
            <p:cNvPr id="23554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2149" y="4263108"/>
              <a:ext cx="5481638" cy="190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3"/>
            <p:cNvSpPr txBox="1">
              <a:spLocks noChangeArrowheads="1"/>
            </p:cNvSpPr>
            <p:nvPr/>
          </p:nvSpPr>
          <p:spPr bwMode="auto">
            <a:xfrm>
              <a:off x="9644062" y="5759978"/>
              <a:ext cx="441507" cy="277349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图六</a:t>
              </a:r>
              <a:endParaRPr kumimoji="0" 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8189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三、计划编制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设置软件界面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689313"/>
            <a:ext cx="113633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1. </a:t>
            </a:r>
            <a:r>
              <a:rPr lang="zh-CN" altLang="en-US" sz="2400" b="1" dirty="0"/>
              <a:t>打开待编制的计划：</a:t>
            </a:r>
            <a:endParaRPr lang="en-US" altLang="zh-CN" sz="2400" b="1" dirty="0"/>
          </a:p>
          <a:p>
            <a:pPr marL="266700"/>
            <a:r>
              <a:rPr lang="zh-CN" altLang="en-US" sz="2400" b="1" dirty="0"/>
              <a:t>点击下图七中“</a:t>
            </a:r>
            <a:r>
              <a:rPr lang="en-US" altLang="zh-CN" sz="2400" b="1" dirty="0"/>
              <a:t>1”“</a:t>
            </a:r>
            <a:r>
              <a:rPr lang="zh-CN" altLang="en-US" sz="2400" b="1" dirty="0"/>
              <a:t>打开计划”，在弹出的窗口（即</a:t>
            </a:r>
            <a:r>
              <a:rPr lang="zh-CN" altLang="en-US" sz="2400" b="1"/>
              <a:t>在“</a:t>
            </a:r>
            <a:r>
              <a:rPr lang="en-US" altLang="zh-CN" sz="2400" b="1"/>
              <a:t>PBS</a:t>
            </a:r>
            <a:r>
              <a:rPr lang="zh-CN" altLang="en-US" sz="2400" b="1" dirty="0"/>
              <a:t>定义”阶段创建的主、子计划列表）选择“</a:t>
            </a:r>
            <a:r>
              <a:rPr lang="en-US" altLang="zh-CN" sz="2400" b="1" dirty="0"/>
              <a:t>2”</a:t>
            </a:r>
            <a:r>
              <a:rPr lang="zh-CN" altLang="en-US" sz="2400" b="1" dirty="0"/>
              <a:t>主计划“</a:t>
            </a:r>
            <a:r>
              <a:rPr lang="en-US" altLang="zh-CN" sz="2400" b="1" dirty="0"/>
              <a:t>KT01</a:t>
            </a:r>
            <a:r>
              <a:rPr lang="zh-CN" altLang="en-US" sz="2400" b="1" dirty="0"/>
              <a:t>型空调产品研制”后，点击“</a:t>
            </a:r>
            <a:r>
              <a:rPr lang="en-US" altLang="zh-CN" sz="2400" b="1" dirty="0"/>
              <a:t>3”“</a:t>
            </a:r>
            <a:r>
              <a:rPr lang="zh-CN" altLang="en-US" sz="2400" b="1" dirty="0"/>
              <a:t>确定”。</a:t>
            </a:r>
            <a:endParaRPr lang="en-US" altLang="zh-CN" sz="2400" b="1" dirty="0"/>
          </a:p>
          <a:p>
            <a:pPr marL="266700"/>
            <a:r>
              <a:rPr lang="zh-CN" altLang="en-US" sz="2400" b="1" dirty="0"/>
              <a:t>在弹出的计划窗口，点击“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”处“编辑”按钮，进入插件编辑窗口（见下图八）。</a:t>
            </a:r>
          </a:p>
        </p:txBody>
      </p:sp>
      <p:pic>
        <p:nvPicPr>
          <p:cNvPr id="2457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" y="2400301"/>
            <a:ext cx="11380206" cy="420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8959699" y="5686095"/>
            <a:ext cx="889151" cy="419264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4000" tIns="10800" rIns="5400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图七</a:t>
            </a:r>
            <a:endParaRPr kumimoji="0" 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8977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2128916"/>
            <a:ext cx="11039475" cy="4252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三、计划编制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设置软件界面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689313"/>
            <a:ext cx="113633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2. </a:t>
            </a:r>
            <a:r>
              <a:rPr lang="zh-CN" altLang="en-US" sz="2400" b="1" dirty="0"/>
              <a:t>启动计划编制插件编辑计划：</a:t>
            </a:r>
            <a:endParaRPr lang="en-US" altLang="zh-CN" sz="2400" b="1" dirty="0"/>
          </a:p>
          <a:p>
            <a:pPr marL="266700"/>
            <a:r>
              <a:rPr lang="en-US" altLang="zh-CN" sz="2400" b="1" dirty="0"/>
              <a:t>a) </a:t>
            </a:r>
            <a:r>
              <a:rPr lang="zh-CN" altLang="en-US" sz="2400" b="1" dirty="0"/>
              <a:t>图八中“</a:t>
            </a:r>
            <a:r>
              <a:rPr lang="en-US" altLang="zh-CN" sz="2400" b="1" dirty="0"/>
              <a:t>1”</a:t>
            </a:r>
            <a:r>
              <a:rPr lang="zh-CN" altLang="en-US" sz="2400" b="1" dirty="0"/>
              <a:t>处的两个按钮控制其下方区域的显示内容，“表格”仅显示左侧表格内容，“横道”同时显示表格和横道。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8959699" y="5686095"/>
            <a:ext cx="889151" cy="419264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4000" tIns="10800" rIns="5400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图八</a:t>
            </a:r>
            <a:endParaRPr kumimoji="0" 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59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三、计划编制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689313"/>
            <a:ext cx="113633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2. </a:t>
            </a:r>
            <a:r>
              <a:rPr lang="zh-CN" altLang="en-US" sz="2400" b="1" dirty="0"/>
              <a:t>启动计划编制插件编辑计划：</a:t>
            </a:r>
            <a:endParaRPr lang="en-US" altLang="zh-CN" sz="2400" b="1" dirty="0"/>
          </a:p>
          <a:p>
            <a:pPr marL="266700"/>
            <a:r>
              <a:rPr lang="en-US" altLang="zh-CN" sz="2400" b="1" dirty="0"/>
              <a:t>b) </a:t>
            </a:r>
            <a:r>
              <a:rPr lang="zh-CN" altLang="en-US" sz="2400" b="1" dirty="0"/>
              <a:t>图八中之“</a:t>
            </a:r>
            <a:r>
              <a:rPr lang="en-US" altLang="zh-CN" sz="2400" b="1" dirty="0"/>
              <a:t>3”</a:t>
            </a:r>
            <a:r>
              <a:rPr lang="zh-CN" altLang="en-US" sz="2400" b="1" dirty="0"/>
              <a:t>处为横道图视窗的显示时标，可按习惯和需要做如下调整：</a:t>
            </a:r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2400" b="1" dirty="0"/>
              <a:t>将鼠标移至上行（即年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月数字处），鼠标会变成    </a:t>
            </a:r>
            <a:r>
              <a:rPr lang="zh-CN" altLang="en-US" sz="2400" b="1" dirty="0">
                <a:solidFill>
                  <a:srgbClr val="FF0000"/>
                </a:solidFill>
              </a:rPr>
              <a:t>手形</a:t>
            </a:r>
            <a:r>
              <a:rPr lang="zh-CN" altLang="en-US" sz="2400" b="1" dirty="0"/>
              <a:t>，此时按住鼠标左键、连续左右拉动即可调整横道图的显示区域（见下图九）；</a:t>
            </a:r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2400" b="1" dirty="0"/>
              <a:t>将鼠标移至下行（即日期数字处），鼠标会变成     </a:t>
            </a:r>
            <a:r>
              <a:rPr lang="zh-CN" altLang="en-US" sz="2400" b="1" dirty="0">
                <a:solidFill>
                  <a:srgbClr val="FF0000"/>
                </a:solidFill>
              </a:rPr>
              <a:t>放大镜状</a:t>
            </a:r>
            <a:r>
              <a:rPr lang="zh-CN" altLang="en-US" sz="2400" b="1" dirty="0"/>
              <a:t>，此时按住鼠标左键、连续左右拉动即可调整横道图的显示比例（见下图十）。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19150" y="3026212"/>
            <a:ext cx="10363200" cy="1816100"/>
            <a:chOff x="958850" y="3026212"/>
            <a:chExt cx="8890000" cy="1816100"/>
          </a:xfrm>
        </p:grpSpPr>
        <p:pic>
          <p:nvPicPr>
            <p:cNvPr id="276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" y="3026212"/>
              <a:ext cx="8890000" cy="181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 Box 3"/>
            <p:cNvSpPr txBox="1">
              <a:spLocks noChangeArrowheads="1"/>
            </p:cNvSpPr>
            <p:nvPr/>
          </p:nvSpPr>
          <p:spPr bwMode="auto">
            <a:xfrm>
              <a:off x="8635849" y="4394473"/>
              <a:ext cx="889151" cy="419264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图九</a:t>
              </a:r>
              <a:endParaRPr kumimoji="0" 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257426"/>
            <a:ext cx="323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1467237"/>
            <a:ext cx="28575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819151" y="5153024"/>
            <a:ext cx="10363200" cy="1609725"/>
            <a:chOff x="996874" y="5001245"/>
            <a:chExt cx="8407400" cy="1803400"/>
          </a:xfrm>
        </p:grpSpPr>
        <p:pic>
          <p:nvPicPr>
            <p:cNvPr id="276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874" y="5001245"/>
              <a:ext cx="8407400" cy="180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 Box 3"/>
            <p:cNvSpPr txBox="1">
              <a:spLocks noChangeArrowheads="1"/>
            </p:cNvSpPr>
            <p:nvPr/>
          </p:nvSpPr>
          <p:spPr bwMode="auto">
            <a:xfrm>
              <a:off x="8359624" y="6051823"/>
              <a:ext cx="889151" cy="419264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</a:t>
              </a:r>
              <a:r>
                <a:rPr lang="zh-CN" altLang="en-US" sz="2000" b="1" dirty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十</a:t>
              </a:r>
              <a:endParaRPr kumimoji="0" 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163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三、计划编制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689313"/>
            <a:ext cx="1164907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2. </a:t>
            </a:r>
            <a:r>
              <a:rPr lang="zh-CN" altLang="en-US" sz="2400" b="1" dirty="0"/>
              <a:t>启动计划编制插件编辑计划：</a:t>
            </a:r>
            <a:endParaRPr lang="en-US" altLang="zh-CN" sz="2400" b="1" dirty="0"/>
          </a:p>
          <a:p>
            <a:pPr marL="266700"/>
            <a:r>
              <a:rPr lang="en-US" altLang="zh-CN" sz="2400" b="1" dirty="0"/>
              <a:t>c) </a:t>
            </a:r>
            <a:r>
              <a:rPr lang="zh-CN" altLang="en-US" sz="2400" b="1" dirty="0"/>
              <a:t>图八中</a:t>
            </a:r>
            <a:r>
              <a:rPr lang="en-US" altLang="zh-CN" sz="2400" b="1" dirty="0"/>
              <a:t>“2”</a:t>
            </a:r>
            <a:r>
              <a:rPr lang="zh-CN" altLang="en-US" sz="2400" b="1" dirty="0"/>
              <a:t>处为作业栏位，可在作业横道上通过点击鼠标右键选择“栏位”（或点击图八中“</a:t>
            </a:r>
            <a:r>
              <a:rPr lang="en-US" altLang="zh-CN" sz="2400" b="1" dirty="0"/>
              <a:t>4”</a:t>
            </a:r>
            <a:r>
              <a:rPr lang="zh-CN" altLang="en-US" sz="2400" b="1" dirty="0"/>
              <a:t>处之“栏位”），出现下图十一内容后自行挑选。</a:t>
            </a:r>
            <a:endParaRPr lang="en-US" altLang="zh-CN" sz="2400" b="1" dirty="0"/>
          </a:p>
          <a:p>
            <a:pPr marL="266700"/>
            <a:endParaRPr lang="en-US" altLang="zh-CN" sz="800" b="1" dirty="0"/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2400" b="1" dirty="0"/>
              <a:t>图十一中“</a:t>
            </a:r>
            <a:r>
              <a:rPr lang="en-US" altLang="zh-CN" sz="2400" b="1" dirty="0"/>
              <a:t>1”</a:t>
            </a:r>
            <a:r>
              <a:rPr lang="zh-CN" altLang="en-US" sz="2400" b="1" dirty="0"/>
              <a:t>处显示的可选择项中均含有多个子项，通过展开左侧“</a:t>
            </a:r>
            <a:r>
              <a:rPr lang="en-US" altLang="zh-CN" sz="2400" b="1" dirty="0"/>
              <a:t>+”</a:t>
            </a:r>
            <a:r>
              <a:rPr lang="zh-CN" altLang="en-US" sz="2400" b="1" dirty="0"/>
              <a:t>可以看到；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10262" y="2543175"/>
            <a:ext cx="6237212" cy="4195763"/>
            <a:chOff x="6661074" y="3190875"/>
            <a:chExt cx="5486400" cy="3548063"/>
          </a:xfrm>
        </p:grpSpPr>
        <p:pic>
          <p:nvPicPr>
            <p:cNvPr id="26626" name="图片 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074" y="3190875"/>
              <a:ext cx="5486400" cy="3548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3"/>
            <p:cNvSpPr txBox="1">
              <a:spLocks noChangeArrowheads="1"/>
            </p:cNvSpPr>
            <p:nvPr/>
          </p:nvSpPr>
          <p:spPr bwMode="auto">
            <a:xfrm>
              <a:off x="10702774" y="5876347"/>
              <a:ext cx="889151" cy="419264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图十一</a:t>
              </a:r>
              <a:endParaRPr kumimoji="0" 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42874" y="2543175"/>
            <a:ext cx="55245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342900">
              <a:buFont typeface="Wingdings" pitchFamily="2" charset="2"/>
              <a:buChar char="l"/>
            </a:pPr>
            <a:r>
              <a:rPr lang="zh-CN" altLang="en-US" sz="2400" b="1" dirty="0"/>
              <a:t>选择到合适的待显示栏位，通过“</a:t>
            </a:r>
            <a:r>
              <a:rPr lang="en-US" altLang="zh-CN" sz="2400" b="1" dirty="0"/>
              <a:t>2”</a:t>
            </a:r>
            <a:r>
              <a:rPr lang="zh-CN" altLang="en-US" sz="2400" b="1" dirty="0"/>
              <a:t>处的朝右箭头进入右侧“已选的选项”即可在图八中“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”处显示出来；反之，将右侧的内容选中，可通过朝左箭头将其移除；</a:t>
            </a:r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2400" b="1" dirty="0"/>
              <a:t>“</a:t>
            </a:r>
            <a:r>
              <a:rPr lang="en-US" altLang="zh-CN" sz="2400" b="1" dirty="0"/>
              <a:t>3”</a:t>
            </a:r>
            <a:r>
              <a:rPr lang="zh-CN" altLang="en-US" sz="2400" b="1" dirty="0"/>
              <a:t>处的上下箭头，用于调整各栏位前后显示的相对位置；选定后，点击“</a:t>
            </a:r>
            <a:r>
              <a:rPr lang="en-US" altLang="zh-CN" sz="2400" b="1" dirty="0"/>
              <a:t>4”</a:t>
            </a:r>
            <a:r>
              <a:rPr lang="zh-CN" altLang="en-US" sz="2400" b="1" dirty="0"/>
              <a:t>处“确定”，完成栏位设置。</a:t>
            </a:r>
          </a:p>
        </p:txBody>
      </p:sp>
    </p:spTree>
    <p:extLst>
      <p:ext uri="{BB962C8B-B14F-4D97-AF65-F5344CB8AC3E}">
        <p14:creationId xmlns:p14="http://schemas.microsoft.com/office/powerpoint/2010/main" val="4259189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三、计划编制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WBS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750883"/>
            <a:ext cx="11649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/>
            <a:r>
              <a:rPr lang="zh-CN" altLang="en-US" sz="2400" b="1" dirty="0"/>
              <a:t>在“增加作业”之前，应先规划项目</a:t>
            </a:r>
            <a:r>
              <a:rPr lang="en-US" altLang="zh-CN" sz="2400" b="1" dirty="0"/>
              <a:t>WBS</a:t>
            </a:r>
            <a:r>
              <a:rPr lang="zh-CN" altLang="en-US" sz="2400" b="1" dirty="0"/>
              <a:t>，按下图十二操作：</a:t>
            </a:r>
          </a:p>
        </p:txBody>
      </p:sp>
      <p:sp>
        <p:nvSpPr>
          <p:cNvPr id="11" name="矩形 10"/>
          <p:cNvSpPr/>
          <p:nvPr/>
        </p:nvSpPr>
        <p:spPr>
          <a:xfrm>
            <a:off x="419099" y="4442163"/>
            <a:ext cx="116490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342900">
              <a:buFont typeface="Wingdings" pitchFamily="2" charset="2"/>
              <a:buChar char="l"/>
            </a:pPr>
            <a:r>
              <a:rPr lang="zh-CN" altLang="en-US" sz="2000" b="1" dirty="0"/>
              <a:t>点击“</a:t>
            </a:r>
            <a:r>
              <a:rPr lang="en-US" altLang="zh-CN" sz="2000" b="1" dirty="0"/>
              <a:t>1”</a:t>
            </a:r>
            <a:r>
              <a:rPr lang="zh-CN" altLang="en-US" sz="2000" b="1" dirty="0"/>
              <a:t>处“增加”按钮，增加</a:t>
            </a:r>
            <a:r>
              <a:rPr lang="en-US" altLang="zh-CN" sz="2000" b="1" dirty="0"/>
              <a:t>WBS</a:t>
            </a:r>
            <a:r>
              <a:rPr lang="zh-CN" altLang="en-US" sz="2000" b="1" dirty="0"/>
              <a:t>；或点击“</a:t>
            </a:r>
            <a:r>
              <a:rPr lang="en-US" altLang="zh-CN" sz="2000" b="1" dirty="0"/>
              <a:t>4”</a:t>
            </a:r>
            <a:r>
              <a:rPr lang="zh-CN" altLang="en-US" sz="2000" b="1" dirty="0"/>
              <a:t>处之已有</a:t>
            </a:r>
            <a:r>
              <a:rPr lang="en-US" altLang="zh-CN" sz="2000" b="1" dirty="0"/>
              <a:t>WBS</a:t>
            </a:r>
            <a:r>
              <a:rPr lang="zh-CN" altLang="en-US" sz="2000" b="1" dirty="0"/>
              <a:t>，点“</a:t>
            </a:r>
            <a:r>
              <a:rPr lang="en-US" altLang="zh-CN" sz="2000" b="1" dirty="0"/>
              <a:t>1”</a:t>
            </a:r>
            <a:r>
              <a:rPr lang="zh-CN" altLang="en-US" sz="2000" b="1" dirty="0"/>
              <a:t>处“删除”按钮，可删除已有内容；</a:t>
            </a:r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2000" b="1" dirty="0"/>
              <a:t>在“</a:t>
            </a:r>
            <a:r>
              <a:rPr lang="en-US" altLang="zh-CN" sz="2000" b="1" dirty="0"/>
              <a:t>3”</a:t>
            </a:r>
            <a:r>
              <a:rPr lang="zh-CN" altLang="en-US" sz="2000" b="1" dirty="0"/>
              <a:t>处，对所选</a:t>
            </a:r>
            <a:r>
              <a:rPr lang="en-US" altLang="zh-CN" sz="2000" b="1" dirty="0"/>
              <a:t>WBS</a:t>
            </a:r>
            <a:r>
              <a:rPr lang="zh-CN" altLang="en-US" sz="2000" b="1" dirty="0"/>
              <a:t>内容进行修改；</a:t>
            </a:r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2000" b="1" dirty="0"/>
              <a:t>在“</a:t>
            </a:r>
            <a:r>
              <a:rPr lang="en-US" altLang="zh-CN" sz="2000" b="1" dirty="0"/>
              <a:t>2”</a:t>
            </a:r>
            <a:r>
              <a:rPr lang="zh-CN" altLang="en-US" sz="2000" b="1" dirty="0"/>
              <a:t>处，有上下左右四个按钮，可对选中的</a:t>
            </a:r>
            <a:r>
              <a:rPr lang="en-US" altLang="zh-CN" sz="2000" b="1" dirty="0"/>
              <a:t>WBS</a:t>
            </a:r>
            <a:r>
              <a:rPr lang="zh-CN" altLang="en-US" sz="2000" b="1" dirty="0"/>
              <a:t>调整其上下层级（通过左右按钮）或前后位置（通过上下按钮）；</a:t>
            </a:r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2000" b="1" dirty="0"/>
              <a:t>完成后，点击“</a:t>
            </a:r>
            <a:r>
              <a:rPr lang="en-US" altLang="zh-CN" sz="2000" b="1" dirty="0"/>
              <a:t>5”</a:t>
            </a:r>
            <a:r>
              <a:rPr lang="zh-CN" altLang="en-US" sz="2000" b="1" dirty="0"/>
              <a:t>处之“确定”。</a:t>
            </a:r>
            <a:endParaRPr lang="en-US" altLang="zh-CN" sz="2000" b="1" dirty="0"/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FF0000"/>
                </a:solidFill>
              </a:rPr>
              <a:t>本案例项目所需完成的</a:t>
            </a:r>
            <a:r>
              <a:rPr lang="en-US" altLang="zh-CN" sz="2000" b="1" dirty="0">
                <a:solidFill>
                  <a:srgbClr val="FF0000"/>
                </a:solidFill>
              </a:rPr>
              <a:t>WBS</a:t>
            </a:r>
            <a:r>
              <a:rPr lang="zh-CN" altLang="en-US" sz="2000" b="1" dirty="0">
                <a:solidFill>
                  <a:srgbClr val="FF0000"/>
                </a:solidFill>
              </a:rPr>
              <a:t>内容如上图中“</a:t>
            </a:r>
            <a:r>
              <a:rPr lang="en-US" altLang="zh-CN" sz="2000" b="1" dirty="0">
                <a:solidFill>
                  <a:srgbClr val="FF0000"/>
                </a:solidFill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</a:rPr>
              <a:t>”处所示。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304013" y="1337057"/>
            <a:ext cx="9692641" cy="2893278"/>
            <a:chOff x="419099" y="1472229"/>
            <a:chExt cx="11429339" cy="2893278"/>
          </a:xfrm>
        </p:grpSpPr>
        <p:pic>
          <p:nvPicPr>
            <p:cNvPr id="28674" name="图片 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099" y="1472229"/>
              <a:ext cx="11429339" cy="2893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0240963" y="3685263"/>
              <a:ext cx="1131887" cy="43860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图十二</a:t>
              </a:r>
              <a:endParaRPr kumimoji="0" 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902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三、计划编制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录入作业信息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641688"/>
            <a:ext cx="116490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342900">
              <a:buFont typeface="Wingdings" pitchFamily="2" charset="2"/>
              <a:buChar char="l"/>
            </a:pPr>
            <a:r>
              <a:rPr lang="zh-CN" altLang="en-US" sz="2400" b="1" dirty="0"/>
              <a:t>作业是</a:t>
            </a:r>
            <a:r>
              <a:rPr lang="en-US" altLang="zh-CN" sz="2400" b="1" dirty="0"/>
              <a:t>WBS</a:t>
            </a:r>
            <a:r>
              <a:rPr lang="zh-CN" altLang="en-US" sz="2400" b="1" dirty="0"/>
              <a:t>的下一级，所以增加作业之前需要先选择</a:t>
            </a:r>
            <a:r>
              <a:rPr lang="en-US" altLang="zh-CN" sz="2400" b="1" dirty="0"/>
              <a:t>WBS;</a:t>
            </a:r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2400" b="1" dirty="0"/>
              <a:t>在下图十三之“</a:t>
            </a:r>
            <a:r>
              <a:rPr lang="en-US" altLang="zh-CN" sz="2400" b="1" dirty="0"/>
              <a:t>1”</a:t>
            </a:r>
            <a:r>
              <a:rPr lang="zh-CN" altLang="en-US" sz="2400" b="1" dirty="0"/>
              <a:t>处选择</a:t>
            </a:r>
            <a:r>
              <a:rPr lang="en-US" altLang="zh-CN" sz="2400" b="1" dirty="0"/>
              <a:t>WBS</a:t>
            </a:r>
            <a:r>
              <a:rPr lang="zh-CN" altLang="en-US" sz="2400" b="1" dirty="0"/>
              <a:t>，然后点击右侧“</a:t>
            </a:r>
            <a:r>
              <a:rPr lang="en-US" altLang="zh-CN" sz="2400" b="1" dirty="0"/>
              <a:t>2”</a:t>
            </a:r>
            <a:r>
              <a:rPr lang="zh-CN" altLang="en-US" sz="2400" b="1" dirty="0"/>
              <a:t>处“增加作业”按钮。即可在对应的</a:t>
            </a:r>
            <a:r>
              <a:rPr lang="en-US" altLang="zh-CN" sz="2400" b="1" dirty="0"/>
              <a:t>WBS</a:t>
            </a:r>
            <a:r>
              <a:rPr lang="zh-CN" altLang="en-US" sz="2400" b="1" dirty="0"/>
              <a:t>下增加一条作业记录行，可在该行内填写相关内容，若无相关栏位可以填写时，可到下方“</a:t>
            </a:r>
            <a:r>
              <a:rPr lang="en-US" altLang="zh-CN" sz="2400" b="1" dirty="0"/>
              <a:t>3”</a:t>
            </a:r>
            <a:r>
              <a:rPr lang="zh-CN" altLang="en-US" sz="2400" b="1" dirty="0"/>
              <a:t>处的多个折叠标签页中寻找。</a:t>
            </a:r>
            <a:endParaRPr lang="en-US" altLang="zh-CN" sz="2400" b="1" dirty="0"/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2400" b="1" dirty="0"/>
              <a:t>如未出现“</a:t>
            </a:r>
            <a:r>
              <a:rPr lang="en-US" altLang="zh-CN" sz="2400" b="1" dirty="0"/>
              <a:t>3”</a:t>
            </a:r>
            <a:r>
              <a:rPr lang="zh-CN" altLang="en-US" sz="2400" b="1" dirty="0"/>
              <a:t>处之表单，可点击“</a:t>
            </a:r>
            <a:r>
              <a:rPr lang="en-US" altLang="zh-CN" sz="2400" b="1" dirty="0"/>
              <a:t>4”</a:t>
            </a:r>
            <a:r>
              <a:rPr lang="zh-CN" altLang="en-US" sz="2400" b="1" dirty="0"/>
              <a:t>处之“底部”，该按钮控制页面底部是否显示作业详情的页签。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61949" y="3400426"/>
            <a:ext cx="11515725" cy="3314700"/>
            <a:chOff x="361950" y="3657600"/>
            <a:chExt cx="5486400" cy="3057525"/>
          </a:xfrm>
        </p:grpSpPr>
        <p:pic>
          <p:nvPicPr>
            <p:cNvPr id="29698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950" y="3657600"/>
              <a:ext cx="5486400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 Box 3"/>
            <p:cNvSpPr txBox="1">
              <a:spLocks noChangeArrowheads="1"/>
            </p:cNvSpPr>
            <p:nvPr/>
          </p:nvSpPr>
          <p:spPr bwMode="auto">
            <a:xfrm>
              <a:off x="4981599" y="6000750"/>
              <a:ext cx="615927" cy="368300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图十三</a:t>
              </a:r>
              <a:endParaRPr kumimoji="0" 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906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三、计划编制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录入作业信息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641688"/>
            <a:ext cx="1164907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342900">
              <a:buFont typeface="Wingdings" pitchFamily="2" charset="2"/>
              <a:buChar char="l"/>
            </a:pPr>
            <a:r>
              <a:rPr lang="zh-CN" altLang="en-US" sz="2400" b="1" dirty="0"/>
              <a:t>对于采用</a:t>
            </a:r>
            <a:r>
              <a:rPr lang="en-US" altLang="zh-CN" sz="2400" b="1" dirty="0"/>
              <a:t>CPM</a:t>
            </a:r>
            <a:r>
              <a:rPr lang="zh-CN" altLang="en-US" sz="2400" b="1" dirty="0"/>
              <a:t>（关键路径法）计划网络技术的应用软件，作业信息主要包括：</a:t>
            </a:r>
          </a:p>
          <a:p>
            <a:pPr marL="723900" indent="-457200">
              <a:buAutoNum type="alphaLcParenR"/>
            </a:pPr>
            <a:r>
              <a:rPr lang="zh-CN" altLang="en-US" sz="2400" b="1" dirty="0"/>
              <a:t>作业代码，软件默认代码从</a:t>
            </a:r>
            <a:r>
              <a:rPr lang="en-US" altLang="zh-CN" sz="2400" b="1" dirty="0"/>
              <a:t>A1000</a:t>
            </a:r>
            <a:r>
              <a:rPr lang="zh-CN" altLang="en-US" sz="2400" b="1" dirty="0"/>
              <a:t>开始，每次自动增加</a:t>
            </a:r>
            <a:r>
              <a:rPr lang="en-US" altLang="zh-CN" sz="2400" b="1" dirty="0"/>
              <a:t>10</a:t>
            </a:r>
            <a:r>
              <a:rPr lang="zh-CN" altLang="en-US" sz="2400" b="1" dirty="0"/>
              <a:t>。如需调整作业代码，可在某个</a:t>
            </a:r>
            <a:r>
              <a:rPr lang="en-US" altLang="zh-CN" sz="2400" b="1" dirty="0"/>
              <a:t>WBS</a:t>
            </a:r>
            <a:r>
              <a:rPr lang="zh-CN" altLang="en-US" sz="2400" b="1" dirty="0"/>
              <a:t>的第一道作业输入时调整，这样软件会将此代码作为默认值，后续增加的作业的代码在此基础上自动加</a:t>
            </a:r>
            <a:r>
              <a:rPr lang="en-US" altLang="zh-CN" sz="2400" b="1" dirty="0"/>
              <a:t>10</a:t>
            </a:r>
            <a:r>
              <a:rPr lang="zh-CN" altLang="en-US" sz="2400" b="1" dirty="0"/>
              <a:t>。</a:t>
            </a:r>
            <a:endParaRPr lang="en-US" altLang="zh-CN" sz="2400" b="1" dirty="0"/>
          </a:p>
          <a:p>
            <a:pPr marL="723900" indent="-457200">
              <a:buAutoNum type="alphaLcParenR"/>
            </a:pPr>
            <a:r>
              <a:rPr lang="zh-CN" altLang="en-US" sz="2400" b="1" dirty="0"/>
              <a:t>作业名称，按实际信息录入即可。</a:t>
            </a:r>
            <a:endParaRPr lang="en-US" altLang="zh-CN" sz="2400" b="1" dirty="0"/>
          </a:p>
          <a:p>
            <a:pPr marL="723900" indent="-457200">
              <a:buAutoNum type="alphaLcParenR"/>
            </a:pPr>
            <a:r>
              <a:rPr lang="zh-CN" altLang="en-US" sz="2400" b="1" dirty="0"/>
              <a:t>作业工期，按预计工期录入即可。</a:t>
            </a:r>
            <a:endParaRPr lang="en-US" altLang="zh-CN" sz="2400" b="1" dirty="0"/>
          </a:p>
          <a:p>
            <a:pPr marL="723900" indent="-457200">
              <a:buAutoNum type="alphaLcParenR"/>
            </a:pPr>
            <a:r>
              <a:rPr lang="zh-CN" altLang="en-US" sz="2400" b="1" dirty="0"/>
              <a:t>作业日历，在创建</a:t>
            </a:r>
            <a:r>
              <a:rPr lang="en-US" altLang="zh-CN" sz="2400" b="1" dirty="0"/>
              <a:t>PBS</a:t>
            </a:r>
            <a:r>
              <a:rPr lang="zh-CN" altLang="en-US" sz="2400" b="1" dirty="0"/>
              <a:t>时已做过设定，增加作业时会默认沿用该日历，个别作业如需修改，可在“常用”标签页中调整（即上图十三“</a:t>
            </a:r>
            <a:r>
              <a:rPr lang="en-US" altLang="zh-CN" sz="2400" b="1" dirty="0"/>
              <a:t>3”</a:t>
            </a:r>
            <a:r>
              <a:rPr lang="zh-CN" altLang="en-US" sz="2400" b="1" dirty="0"/>
              <a:t>处的最左侧页签）。</a:t>
            </a:r>
            <a:endParaRPr lang="en-US" altLang="zh-CN" sz="2400" b="1" dirty="0"/>
          </a:p>
          <a:p>
            <a:pPr marL="723900" indent="-457200">
              <a:buAutoNum type="alphaLcParenR"/>
            </a:pP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逻辑关系，按下页图十四操作。</a:t>
            </a:r>
            <a:endParaRPr lang="en-US" altLang="zh-CN" sz="24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23900" indent="-457200">
              <a:buAutoNum type="alphaLcParenR"/>
            </a:pPr>
            <a:r>
              <a:rPr lang="zh-CN" altLang="en-US" sz="2400" b="1" dirty="0"/>
              <a:t>作业信息输入完毕，点击图十四中“</a:t>
            </a:r>
            <a:r>
              <a:rPr lang="en-US" altLang="zh-CN" sz="2400" b="1" dirty="0"/>
              <a:t>10”</a:t>
            </a:r>
            <a:r>
              <a:rPr lang="zh-CN" altLang="en-US" sz="2400" b="1" dirty="0"/>
              <a:t>处“保存”直接保存，或点击“</a:t>
            </a:r>
            <a:r>
              <a:rPr lang="en-US" altLang="zh-CN" sz="2400" b="1" dirty="0"/>
              <a:t>11”</a:t>
            </a:r>
            <a:r>
              <a:rPr lang="zh-CN" altLang="en-US" sz="2400" b="1" dirty="0"/>
              <a:t>处“</a:t>
            </a:r>
            <a:r>
              <a:rPr lang="en-US" altLang="zh-CN" sz="2400" b="1" dirty="0"/>
              <a:t>×”</a:t>
            </a:r>
            <a:r>
              <a:rPr lang="zh-CN" altLang="en-US" sz="2400" b="1" dirty="0"/>
              <a:t>，在弹出“是否保存”时选择“是”。</a:t>
            </a:r>
            <a:endParaRPr lang="en-US" altLang="zh-CN" sz="2400" b="1" dirty="0"/>
          </a:p>
          <a:p>
            <a:pPr marL="723900" indent="-457200">
              <a:buAutoNum type="alphaLcParenR"/>
            </a:pPr>
            <a:r>
              <a:rPr lang="zh-CN" altLang="en-US" sz="2400" b="1" dirty="0">
                <a:solidFill>
                  <a:srgbClr val="FF0000"/>
                </a:solidFill>
              </a:rPr>
              <a:t>需输入的项目作业信息，详见附件</a:t>
            </a:r>
            <a:r>
              <a:rPr lang="zh-CN" altLang="zh-CN" sz="2400" b="1" dirty="0">
                <a:solidFill>
                  <a:srgbClr val="FF0000"/>
                </a:solidFill>
              </a:rPr>
              <a:t>“</a:t>
            </a:r>
            <a:r>
              <a:rPr lang="en-US" altLang="zh-CN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KT01</a:t>
            </a:r>
            <a:r>
              <a:rPr lang="zh-CN" altLang="zh-CN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型空调产品研制项目作业清单</a:t>
            </a:r>
            <a:r>
              <a:rPr lang="zh-CN" altLang="zh-CN" sz="2400" b="1" dirty="0">
                <a:solidFill>
                  <a:srgbClr val="FF0000"/>
                </a:solidFill>
              </a:rPr>
              <a:t>”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</a:t>
            </a:r>
            <a:r>
              <a:rPr lang="zh-CN" altLang="en-US" sz="2400" b="1" dirty="0">
                <a:solidFill>
                  <a:srgbClr val="FF0000"/>
                </a:solidFill>
              </a:rPr>
              <a:t>的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作业工期与逻辑关系</a:t>
            </a:r>
            <a:r>
              <a:rPr lang="zh-CN" altLang="en-US" sz="2400" b="1" dirty="0">
                <a:solidFill>
                  <a:srgbClr val="FF0000"/>
                </a:solidFill>
              </a:rPr>
              <a:t>信息。</a:t>
            </a:r>
          </a:p>
        </p:txBody>
      </p:sp>
    </p:spTree>
    <p:extLst>
      <p:ext uri="{BB962C8B-B14F-4D97-AF65-F5344CB8AC3E}">
        <p14:creationId xmlns:p14="http://schemas.microsoft.com/office/powerpoint/2010/main" val="3217198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三、计划编制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录入作业信息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641688"/>
            <a:ext cx="1164907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3900" indent="-457200">
              <a:buFont typeface="+mj-lt"/>
              <a:buAutoNum type="alphaLcParenR" startAt="5"/>
            </a:pPr>
            <a:r>
              <a:rPr lang="zh-CN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逻辑关系，按下图十四操作：</a:t>
            </a:r>
            <a:endParaRPr lang="en-US" altLang="zh-CN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23900" indent="-457200">
              <a:buFont typeface="Wingdings" pitchFamily="2" charset="2"/>
              <a:buChar char="l"/>
            </a:pPr>
            <a:r>
              <a:rPr lang="zh-CN" altLang="en-US" sz="2000" b="1" dirty="0"/>
              <a:t>点击“</a:t>
            </a:r>
            <a:r>
              <a:rPr lang="en-US" altLang="zh-CN" sz="2000" b="1" dirty="0"/>
              <a:t>1”</a:t>
            </a:r>
            <a:r>
              <a:rPr lang="zh-CN" altLang="en-US" sz="2000" b="1" dirty="0"/>
              <a:t>处“逻辑关系”标签，可以看到“</a:t>
            </a:r>
            <a:r>
              <a:rPr lang="en-US" altLang="zh-CN" sz="2000" b="1" dirty="0"/>
              <a:t>2”“</a:t>
            </a:r>
            <a:r>
              <a:rPr lang="zh-CN" altLang="en-US" sz="2000" b="1" dirty="0"/>
              <a:t>紧前作业”和“</a:t>
            </a:r>
            <a:r>
              <a:rPr lang="en-US" altLang="zh-CN" sz="2000" b="1" dirty="0"/>
              <a:t>3”“</a:t>
            </a:r>
            <a:r>
              <a:rPr lang="zh-CN" altLang="en-US" sz="2000" b="1" dirty="0"/>
              <a:t>后续作业”两个子标签；</a:t>
            </a:r>
          </a:p>
          <a:p>
            <a:pPr marL="723900" indent="-457200">
              <a:buFont typeface="Wingdings" pitchFamily="2" charset="2"/>
              <a:buChar char="l"/>
            </a:pPr>
            <a:r>
              <a:rPr lang="zh-CN" altLang="en-US" sz="2000" b="1" dirty="0"/>
              <a:t>在子标签中点击“</a:t>
            </a:r>
            <a:r>
              <a:rPr lang="en-US" altLang="zh-CN" sz="2000" b="1" dirty="0"/>
              <a:t>4”</a:t>
            </a:r>
            <a:r>
              <a:rPr lang="zh-CN" altLang="en-US" sz="2000" b="1" dirty="0"/>
              <a:t>或“</a:t>
            </a:r>
            <a:r>
              <a:rPr lang="en-US" altLang="zh-CN" sz="2000" b="1" dirty="0"/>
              <a:t>5”</a:t>
            </a:r>
            <a:r>
              <a:rPr lang="zh-CN" altLang="en-US" sz="2000" b="1" dirty="0"/>
              <a:t>处“分配”按钮，弹出下图十五所示窗口；</a:t>
            </a:r>
          </a:p>
          <a:p>
            <a:pPr marL="723900" indent="-457200">
              <a:buFont typeface="Wingdings" pitchFamily="2" charset="2"/>
              <a:buChar char="l"/>
            </a:pPr>
            <a:r>
              <a:rPr lang="zh-CN" altLang="en-US" sz="2000" b="1" dirty="0"/>
              <a:t>拉动图十五 “</a:t>
            </a:r>
            <a:r>
              <a:rPr lang="en-US" altLang="zh-CN" sz="2000" b="1" dirty="0"/>
              <a:t>1”</a:t>
            </a:r>
            <a:r>
              <a:rPr lang="zh-CN" altLang="en-US" sz="2000" b="1" dirty="0"/>
              <a:t>处之下拉条，直到“</a:t>
            </a:r>
            <a:r>
              <a:rPr lang="en-US" altLang="zh-CN" sz="2000" b="1" dirty="0"/>
              <a:t>2”</a:t>
            </a:r>
            <a:r>
              <a:rPr lang="zh-CN" altLang="en-US" sz="2000" b="1" dirty="0"/>
              <a:t>中出现所需作业，点击该作业和右侧“</a:t>
            </a:r>
            <a:r>
              <a:rPr lang="en-US" altLang="zh-CN" sz="2000" b="1" dirty="0"/>
              <a:t>3”</a:t>
            </a:r>
            <a:r>
              <a:rPr lang="zh-CN" altLang="en-US" sz="2000" b="1" dirty="0"/>
              <a:t>处之“分配”按钮，即可加载相应的逻辑关系；默认逻辑关系为“</a:t>
            </a:r>
            <a:r>
              <a:rPr lang="en-US" altLang="zh-CN" sz="2000" b="1" dirty="0"/>
              <a:t>FS”</a:t>
            </a:r>
            <a:r>
              <a:rPr lang="zh-CN" altLang="en-US" sz="2000" b="1" dirty="0"/>
              <a:t>，可根据需要调整“关系类型”和“延时”值（图十四中“</a:t>
            </a:r>
            <a:r>
              <a:rPr lang="en-US" altLang="zh-CN" sz="2000" b="1" dirty="0"/>
              <a:t>9”</a:t>
            </a:r>
            <a:r>
              <a:rPr lang="zh-CN" altLang="en-US" sz="2000" b="1" dirty="0"/>
              <a:t>位置处）；</a:t>
            </a:r>
          </a:p>
          <a:p>
            <a:pPr marL="723900" indent="-457200">
              <a:buFont typeface="Wingdings" pitchFamily="2" charset="2"/>
              <a:buChar char="l"/>
            </a:pPr>
            <a:r>
              <a:rPr lang="zh-CN" altLang="en-US" sz="2000" b="1" dirty="0"/>
              <a:t>对多余或错误的逻辑关系，选择后点击“删除”按钮即能删除（图十四中“</a:t>
            </a:r>
            <a:r>
              <a:rPr lang="en-US" altLang="zh-CN" sz="2000" b="1" dirty="0"/>
              <a:t>6”</a:t>
            </a:r>
            <a:r>
              <a:rPr lang="zh-CN" altLang="en-US" sz="2000" b="1" dirty="0"/>
              <a:t>或“</a:t>
            </a:r>
            <a:r>
              <a:rPr lang="en-US" altLang="zh-CN" sz="2000" b="1" dirty="0"/>
              <a:t>7”</a:t>
            </a:r>
            <a:r>
              <a:rPr lang="zh-CN" altLang="en-US" sz="2000" b="1" dirty="0"/>
              <a:t>位置处）；</a:t>
            </a:r>
            <a:endParaRPr lang="en-US" altLang="zh-CN" sz="2000" b="1" dirty="0"/>
          </a:p>
          <a:p>
            <a:pPr marL="723900" indent="-457200">
              <a:buFont typeface="Wingdings" pitchFamily="2" charset="2"/>
              <a:buChar char="l"/>
            </a:pPr>
            <a:r>
              <a:rPr lang="zh-CN" altLang="en-US" sz="2000" b="1" dirty="0"/>
              <a:t>图十四中“</a:t>
            </a:r>
            <a:r>
              <a:rPr lang="en-US" altLang="zh-CN" sz="2000" b="1" dirty="0"/>
              <a:t>8”</a:t>
            </a:r>
            <a:r>
              <a:rPr lang="zh-CN" altLang="en-US" sz="2000" b="1" dirty="0"/>
              <a:t>位置“</a:t>
            </a:r>
            <a:r>
              <a:rPr lang="zh-CN" altLang="en-US" sz="2000" b="1" dirty="0">
                <a:solidFill>
                  <a:srgbClr val="FF0000"/>
                </a:solidFill>
              </a:rPr>
              <a:t>转到</a:t>
            </a:r>
            <a:r>
              <a:rPr lang="zh-CN" altLang="en-US" sz="2000" b="1" dirty="0"/>
              <a:t>”按钮，可以在对当前作业进行逻辑关系加载时，快速转到与其有逻辑关系的对应作业行，是一个</a:t>
            </a:r>
            <a:r>
              <a:rPr lang="zh-CN" altLang="en-US" sz="2000" b="1" dirty="0">
                <a:solidFill>
                  <a:srgbClr val="FF0000"/>
                </a:solidFill>
              </a:rPr>
              <a:t>为熟练者提高效率</a:t>
            </a:r>
            <a:r>
              <a:rPr lang="zh-CN" altLang="en-US" sz="2000" b="1" dirty="0"/>
              <a:t>的功能按钮，可以</a:t>
            </a:r>
            <a:r>
              <a:rPr lang="zh-CN" altLang="en-US" sz="2000" b="1" dirty="0">
                <a:solidFill>
                  <a:srgbClr val="FF0000"/>
                </a:solidFill>
              </a:rPr>
              <a:t>尝试使用</a:t>
            </a:r>
            <a:r>
              <a:rPr lang="zh-CN" altLang="en-US" sz="2000" b="1" dirty="0"/>
              <a:t>。</a:t>
            </a:r>
          </a:p>
          <a:p>
            <a:pPr marL="723900" indent="-457200">
              <a:buFont typeface="+mj-lt"/>
              <a:buAutoNum type="alphaLcParenR" startAt="5"/>
            </a:pPr>
            <a:endParaRPr lang="zh-CN" altLang="en-US" sz="20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6400800" y="3600450"/>
            <a:ext cx="5695950" cy="3186114"/>
            <a:chOff x="6610350" y="3105150"/>
            <a:chExt cx="5486400" cy="3681413"/>
          </a:xfrm>
        </p:grpSpPr>
        <p:pic>
          <p:nvPicPr>
            <p:cNvPr id="1027" name="图片 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350" y="3105150"/>
              <a:ext cx="5486400" cy="3681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6743701" y="5921374"/>
              <a:ext cx="1019174" cy="384175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图十五</a:t>
              </a:r>
              <a:endParaRPr kumimoji="0" 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6199" y="3600450"/>
            <a:ext cx="6248401" cy="3257550"/>
            <a:chOff x="76200" y="3752850"/>
            <a:chExt cx="5486400" cy="3105150"/>
          </a:xfrm>
        </p:grpSpPr>
        <p:pic>
          <p:nvPicPr>
            <p:cNvPr id="1026" name="图片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3752850"/>
              <a:ext cx="5486400" cy="3105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1524001" y="6007099"/>
              <a:ext cx="1019174" cy="384175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图十</a:t>
              </a:r>
              <a:r>
                <a:rPr lang="zh-CN" altLang="en-US" sz="2000" b="1" dirty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四</a:t>
              </a:r>
              <a:endParaRPr kumimoji="0" 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436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2202440"/>
            <a:ext cx="12192000" cy="2419703"/>
            <a:chOff x="170694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69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altLang="zh-CN" sz="10666" dirty="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01</a:t>
              </a:r>
              <a:endParaRPr lang="zh-CN" altLang="en-US" sz="10666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970635" y="2982043"/>
            <a:ext cx="7309941" cy="830999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实验课程介绍</a:t>
            </a:r>
          </a:p>
        </p:txBody>
      </p:sp>
    </p:spTree>
    <p:extLst>
      <p:ext uri="{BB962C8B-B14F-4D97-AF65-F5344CB8AC3E}">
        <p14:creationId xmlns:p14="http://schemas.microsoft.com/office/powerpoint/2010/main" val="354069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三、计划编制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——CPM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网络计算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641688"/>
            <a:ext cx="116490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/>
            <a:r>
              <a:rPr lang="zh-CN" altLang="en-US" sz="2000" b="1" dirty="0"/>
              <a:t>以上各步骤，只是录入了作业信息，要生成正式的进度计划，还需进行进度计算和进度优化。</a:t>
            </a:r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2000" b="1" dirty="0"/>
              <a:t>按下图十六所示点击“</a:t>
            </a:r>
            <a:r>
              <a:rPr lang="en-US" altLang="zh-CN" sz="2000" b="1" dirty="0"/>
              <a:t>1”</a:t>
            </a:r>
            <a:r>
              <a:rPr lang="zh-CN" altLang="en-US" sz="2000" b="1" dirty="0"/>
              <a:t>处 “计算”按钮，软件将对所输入的进度信息依据</a:t>
            </a:r>
            <a:r>
              <a:rPr lang="en-US" altLang="zh-CN" sz="2000" b="1" dirty="0"/>
              <a:t>CPM</a:t>
            </a:r>
            <a:r>
              <a:rPr lang="zh-CN" altLang="en-US" sz="2000" b="1" dirty="0"/>
              <a:t>关键路径法进行进度网络计算。</a:t>
            </a:r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2000" b="1" dirty="0"/>
              <a:t>在练习作业中，项目起始日期为</a:t>
            </a:r>
            <a:r>
              <a:rPr lang="en-US" altLang="zh-CN" sz="2000" b="1" dirty="0"/>
              <a:t>2019-03-01</a:t>
            </a:r>
            <a:r>
              <a:rPr lang="zh-CN" altLang="en-US" sz="2000" b="1" dirty="0"/>
              <a:t>，故在选择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数据日期</a:t>
            </a:r>
            <a:r>
              <a:rPr lang="zh-CN" altLang="en-US" sz="2000" b="1" dirty="0"/>
              <a:t>（见图十六中“</a:t>
            </a:r>
            <a:r>
              <a:rPr lang="en-US" altLang="zh-CN" sz="2000" b="1" dirty="0"/>
              <a:t>2”</a:t>
            </a:r>
            <a:r>
              <a:rPr lang="zh-CN" altLang="en-US" sz="2000" b="1" dirty="0"/>
              <a:t>处）时，应选择此日期进行计算。</a:t>
            </a:r>
            <a:endParaRPr lang="en-US" altLang="zh-CN" sz="2000" b="1" dirty="0"/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FF0000"/>
                </a:solidFill>
              </a:rPr>
              <a:t>如果</a:t>
            </a:r>
            <a:r>
              <a:rPr lang="zh-CN" altLang="en-US" sz="2000" b="1" dirty="0"/>
              <a:t>在计算过程中发现</a:t>
            </a:r>
            <a:r>
              <a:rPr lang="zh-CN" altLang="en-US" sz="2000" b="1" dirty="0">
                <a:solidFill>
                  <a:srgbClr val="FF0000"/>
                </a:solidFill>
              </a:rPr>
              <a:t>存在循环逻辑关系</a:t>
            </a:r>
            <a:r>
              <a:rPr lang="zh-CN" altLang="en-US" sz="2000" b="1" dirty="0"/>
              <a:t>，</a:t>
            </a:r>
            <a:r>
              <a:rPr lang="zh-CN" altLang="en-US" sz="2000" b="1" dirty="0">
                <a:solidFill>
                  <a:srgbClr val="FF0000"/>
                </a:solidFill>
              </a:rPr>
              <a:t>计算过程将自动终止</a:t>
            </a:r>
            <a:r>
              <a:rPr lang="zh-CN" altLang="en-US" sz="2000" b="1" dirty="0"/>
              <a:t>，软件弹出图十七所示“网络回路”警示窗口，其中会显示出存在逻辑回路的作业清单，操作者</a:t>
            </a:r>
            <a:r>
              <a:rPr lang="zh-CN" altLang="en-US" sz="2000" b="1" dirty="0">
                <a:solidFill>
                  <a:srgbClr val="FF0000"/>
                </a:solidFill>
              </a:rPr>
              <a:t>需</a:t>
            </a:r>
            <a:r>
              <a:rPr lang="zh-CN" altLang="en-US" sz="2000" b="1" dirty="0"/>
              <a:t>根据清单提示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手工删除或调整</a:t>
            </a:r>
            <a:r>
              <a:rPr lang="zh-CN" altLang="en-US" sz="2000" b="1" dirty="0"/>
              <a:t>造成回路的多余逻辑关系，否则计划编制工作无法继续，因为软件无法判断哪条逻辑关系不正确。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7293" y="3691719"/>
            <a:ext cx="5732061" cy="3138985"/>
            <a:chOff x="27294" y="2920691"/>
            <a:chExt cx="5486400" cy="3910013"/>
          </a:xfrm>
        </p:grpSpPr>
        <p:pic>
          <p:nvPicPr>
            <p:cNvPr id="3074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4" y="2920691"/>
              <a:ext cx="5486400" cy="391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 Box 4"/>
            <p:cNvSpPr txBox="1">
              <a:spLocks noChangeArrowheads="1"/>
            </p:cNvSpPr>
            <p:nvPr/>
          </p:nvSpPr>
          <p:spPr bwMode="auto">
            <a:xfrm>
              <a:off x="4351172" y="6181275"/>
              <a:ext cx="957807" cy="328707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图十六</a:t>
              </a:r>
              <a:endParaRPr kumimoji="0" 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868537" y="3811787"/>
            <a:ext cx="6283942" cy="3009357"/>
            <a:chOff x="7294729" y="3134969"/>
            <a:chExt cx="4857750" cy="3686175"/>
          </a:xfrm>
        </p:grpSpPr>
        <p:pic>
          <p:nvPicPr>
            <p:cNvPr id="3075" name="图片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4729" y="3134969"/>
              <a:ext cx="4857750" cy="3686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11099990" y="6036232"/>
              <a:ext cx="957807" cy="328707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图十七</a:t>
              </a:r>
              <a:endParaRPr kumimoji="0" 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63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三、计划编制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——CPM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网络计算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641688"/>
            <a:ext cx="116490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342900">
              <a:buFont typeface="Wingdings" pitchFamily="2" charset="2"/>
              <a:buChar char="l"/>
            </a:pPr>
            <a:r>
              <a:rPr lang="zh-CN" altLang="en-US" sz="2400" b="1" dirty="0"/>
              <a:t>网络计算之后，将会得到各项作业的网络参数，软件自动将</a:t>
            </a:r>
            <a:r>
              <a:rPr lang="zh-CN" altLang="en-US" sz="2400" b="1" dirty="0">
                <a:solidFill>
                  <a:srgbClr val="FF0000"/>
                </a:solidFill>
              </a:rPr>
              <a:t>总浮时小于等于</a:t>
            </a:r>
            <a:r>
              <a:rPr lang="en-US" altLang="zh-CN" sz="2400" b="1" dirty="0">
                <a:solidFill>
                  <a:srgbClr val="FF0000"/>
                </a:solidFill>
              </a:rPr>
              <a:t>0</a:t>
            </a:r>
            <a:r>
              <a:rPr lang="zh-CN" altLang="en-US" sz="2400" b="1" dirty="0">
                <a:solidFill>
                  <a:srgbClr val="FF0000"/>
                </a:solidFill>
              </a:rPr>
              <a:t>的作业设置为关键作业</a:t>
            </a:r>
            <a:r>
              <a:rPr lang="zh-CN" altLang="en-US" sz="2400" b="1" dirty="0"/>
              <a:t>，</a:t>
            </a:r>
            <a:r>
              <a:rPr lang="zh-CN" altLang="en-US" sz="2400" b="1" dirty="0">
                <a:solidFill>
                  <a:srgbClr val="FF0000"/>
                </a:solidFill>
              </a:rPr>
              <a:t>或</a:t>
            </a:r>
            <a:r>
              <a:rPr lang="zh-CN" altLang="en-US" sz="2400" b="1" dirty="0"/>
              <a:t>如果在点击“计算”、出现上图十六时勾选了其中“</a:t>
            </a:r>
            <a:r>
              <a:rPr lang="en-US" altLang="zh-CN" sz="2400" b="1" dirty="0"/>
              <a:t>3”</a:t>
            </a:r>
            <a:r>
              <a:rPr lang="zh-CN" altLang="en-US" sz="2400" b="1" dirty="0"/>
              <a:t>处的“使用最长路径定义关键路径”选项、则将</a:t>
            </a:r>
            <a:r>
              <a:rPr lang="zh-CN" altLang="en-US" sz="2400" b="1" dirty="0">
                <a:solidFill>
                  <a:srgbClr val="FF0000"/>
                </a:solidFill>
              </a:rPr>
              <a:t>最长路径</a:t>
            </a:r>
            <a:r>
              <a:rPr lang="zh-CN" altLang="en-US" sz="2400" b="1" dirty="0"/>
              <a:t>（此时其总浮时有可能会大于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）确定</a:t>
            </a:r>
            <a:r>
              <a:rPr lang="zh-CN" altLang="en-US" sz="2400" b="1" dirty="0">
                <a:solidFill>
                  <a:srgbClr val="FF0000"/>
                </a:solidFill>
              </a:rPr>
              <a:t>为关键路径</a:t>
            </a:r>
            <a:r>
              <a:rPr lang="zh-CN" altLang="en-US" sz="2400" b="1" dirty="0"/>
              <a:t>，软件自动将</a:t>
            </a:r>
            <a:r>
              <a:rPr lang="zh-CN" altLang="en-US" sz="2400" b="1" dirty="0">
                <a:solidFill>
                  <a:srgbClr val="FF0000"/>
                </a:solidFill>
              </a:rPr>
              <a:t>关键路径上的横道显示成红色</a:t>
            </a:r>
            <a:r>
              <a:rPr lang="zh-CN" altLang="en-US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（见下图十八，因已录入了实际进展信息，故其中已完成的关键路径作业被标识成非红色）</a:t>
            </a:r>
            <a:r>
              <a:rPr lang="zh-CN" altLang="en-US" sz="2400" b="1" dirty="0"/>
              <a:t>。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58" y="3452884"/>
            <a:ext cx="11265397" cy="3254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478296" y="6223380"/>
            <a:ext cx="1239011" cy="3595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4000" tIns="10800" rIns="5400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图十八</a:t>
            </a:r>
            <a:endParaRPr kumimoji="0" 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3056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三、计划编制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进度计划优化完善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228599" y="967691"/>
            <a:ext cx="1164907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342900">
              <a:buFont typeface="Wingdings" pitchFamily="2" charset="2"/>
              <a:buChar char="l"/>
            </a:pPr>
            <a:r>
              <a:rPr lang="zh-CN" altLang="zh-CN" sz="2000" b="1" dirty="0"/>
              <a:t>除非是非常有经验、而且工作极其严谨的计划编制人员，仅一次计算就能得到正确的进度计划。</a:t>
            </a:r>
            <a:endParaRPr lang="en-US" altLang="zh-CN" sz="2000" b="1" dirty="0"/>
          </a:p>
          <a:p>
            <a:pPr marL="609600" indent="-342900">
              <a:buFont typeface="Wingdings" pitchFamily="2" charset="2"/>
              <a:buChar char="l"/>
            </a:pPr>
            <a:r>
              <a:rPr lang="zh-CN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通常</a:t>
            </a:r>
            <a:r>
              <a:rPr lang="zh-CN" altLang="zh-CN" sz="2000" b="1" dirty="0"/>
              <a:t>情况下，</a:t>
            </a:r>
            <a:r>
              <a:rPr lang="zh-CN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计划网络需要经过多次调整，才能达到相对合理的程度</a:t>
            </a:r>
            <a:r>
              <a:rPr lang="zh-CN" altLang="zh-CN" sz="2000" b="1" dirty="0"/>
              <a:t>。主要有</a:t>
            </a:r>
            <a:r>
              <a:rPr lang="zh-CN" altLang="en-US" sz="2000" b="1" dirty="0"/>
              <a:t>以下</a:t>
            </a:r>
            <a:r>
              <a:rPr lang="zh-CN" altLang="zh-CN" sz="2000" b="1" dirty="0"/>
              <a:t>几点注意事项：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zh-CN" sz="2000" b="1" dirty="0"/>
              <a:t>一是，忽略了一些作业的逻辑关系，出现很多作业的最早开始时间为整个项目的开始时间，或者很多作业总浮时很长；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zh-CN" sz="2000" b="1" dirty="0"/>
              <a:t>二是，计算出的项目关键路径跟编制者在计划之前的初步判断有明显差距，也是因为缺少了一些重要的逻辑关系；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zh-CN" sz="2000" b="1" dirty="0"/>
              <a:t>三是，计算出的项目结束时间达不到项目进度完成目标的要求，即</a:t>
            </a:r>
            <a:r>
              <a:rPr lang="zh-CN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项目不能按时完成</a:t>
            </a:r>
            <a:r>
              <a:rPr lang="zh-CN" altLang="zh-CN" sz="2000" b="1" dirty="0"/>
              <a:t>。</a:t>
            </a:r>
            <a:endParaRPr lang="en-US" altLang="zh-CN" sz="2000" b="1" dirty="0"/>
          </a:p>
          <a:p>
            <a:pPr marL="1066800" lvl="1" indent="-342900">
              <a:buFont typeface="Calibri" pitchFamily="34" charset="0"/>
              <a:buChar char="―"/>
            </a:pPr>
            <a:r>
              <a:rPr lang="zh-CN" altLang="zh-CN" sz="2000" b="1" dirty="0"/>
              <a:t>此种情况最为普遍，也最棘手，需要仔细梳理关键路径各作业的逻辑关系、工期。</a:t>
            </a:r>
            <a:endParaRPr lang="en-US" altLang="zh-CN" sz="2000" b="1" dirty="0"/>
          </a:p>
          <a:p>
            <a:pPr marL="1066800" lvl="1" indent="-342900">
              <a:buFont typeface="Calibri" pitchFamily="34" charset="0"/>
              <a:buChar char="―"/>
            </a:pPr>
            <a:r>
              <a:rPr lang="zh-CN" altLang="zh-CN" sz="2000" b="1" dirty="0"/>
              <a:t>对有错误的内容进行调整，如仍然达不到要求，就</a:t>
            </a:r>
            <a:r>
              <a:rPr lang="zh-CN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需要项目组共同研究工期压缩对策</a:t>
            </a:r>
            <a:r>
              <a:rPr lang="zh-CN" altLang="zh-CN" sz="2000" b="1" dirty="0"/>
              <a:t>了。</a:t>
            </a:r>
            <a:endParaRPr lang="en-US" altLang="zh-CN" sz="2000" b="1" dirty="0"/>
          </a:p>
          <a:p>
            <a:pPr marL="1066800" lvl="1" indent="-342900">
              <a:buFont typeface="Calibri" pitchFamily="34" charset="0"/>
              <a:buChar char="―"/>
            </a:pPr>
            <a:r>
              <a:rPr lang="zh-CN" altLang="zh-CN" sz="2000" b="1" dirty="0"/>
              <a:t>工期压缩，不外乎压缩作业工期、调整作业间逻辑关系两种手段，如</a:t>
            </a:r>
            <a:r>
              <a:rPr lang="zh-CN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需对合理工期进行压缩</a:t>
            </a:r>
            <a:r>
              <a:rPr lang="zh-CN" altLang="zh-CN" sz="2000" b="1" dirty="0"/>
              <a:t>，尤其在由多部门共同参与的项目中，需要一种俱荣俱损、勇挑重担的协作精神。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zh-CN" sz="2000" b="1" dirty="0"/>
              <a:t>经过</a:t>
            </a:r>
            <a:r>
              <a:rPr lang="zh-CN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优化调整</a:t>
            </a:r>
            <a:r>
              <a:rPr lang="zh-CN" altLang="zh-CN" sz="2000" b="1" dirty="0"/>
              <a:t>，</a:t>
            </a:r>
            <a:r>
              <a:rPr lang="zh-CN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计划</a:t>
            </a:r>
            <a:r>
              <a:rPr lang="zh-CN" altLang="zh-CN" sz="2000" b="1" dirty="0"/>
              <a:t>能够</a:t>
            </a:r>
            <a:r>
              <a:rPr lang="zh-CN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满足项目总体目标要求</a:t>
            </a:r>
            <a:r>
              <a:rPr lang="zh-CN" altLang="zh-CN" sz="2000" b="1" dirty="0"/>
              <a:t>、</a:t>
            </a:r>
            <a:r>
              <a:rPr lang="zh-CN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各</a:t>
            </a:r>
            <a:r>
              <a:rPr lang="en-US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WBS</a:t>
            </a:r>
            <a:r>
              <a:rPr lang="zh-CN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工作安排相对合理</a:t>
            </a:r>
            <a:r>
              <a:rPr lang="zh-CN" altLang="zh-CN" sz="2000" b="1" dirty="0"/>
              <a:t>、</a:t>
            </a:r>
            <a:r>
              <a:rPr lang="zh-CN" altLang="zh-CN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团队成员一致认同</a:t>
            </a:r>
            <a:r>
              <a:rPr lang="zh-CN" altLang="zh-CN" sz="2000" b="1" dirty="0"/>
              <a:t>后，项目计划编制工作</a:t>
            </a:r>
            <a:r>
              <a:rPr lang="zh-CN" altLang="en-US" sz="2000" b="1" dirty="0"/>
              <a:t>才算基本完成</a:t>
            </a:r>
            <a:r>
              <a:rPr lang="zh-CN" altLang="zh-CN" sz="2000" b="1" dirty="0"/>
              <a:t>。</a:t>
            </a:r>
            <a:endParaRPr lang="en-US" altLang="zh-CN" sz="2000" b="1" dirty="0"/>
          </a:p>
          <a:p>
            <a:pPr marL="609600" indent="-342900">
              <a:buFont typeface="Wingdings" pitchFamily="2" charset="2"/>
              <a:buChar char="Ø"/>
            </a:pPr>
            <a:endParaRPr lang="en-US" altLang="zh-CN" sz="2000" b="1" dirty="0"/>
          </a:p>
          <a:p>
            <a:pPr marL="609600" indent="-342900">
              <a:buFont typeface="Wingdings" pitchFamily="2" charset="2"/>
              <a:buChar char="Ø"/>
            </a:pPr>
            <a:r>
              <a:rPr lang="zh-CN" altLang="zh-CN" sz="2000" b="1" dirty="0"/>
              <a:t>从计划编制角度，该计划已可提交审批。因软件还有进度监控的功能，其中会涉及检测体系的定义和分摊，这些数据也是目标计划的一部分，所以在介绍软件功能时将</a:t>
            </a:r>
            <a:r>
              <a:rPr lang="zh-CN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计划送审放在了检测体系之后</a:t>
            </a:r>
            <a:r>
              <a:rPr lang="zh-CN" altLang="zh-CN" sz="2000" b="1" dirty="0"/>
              <a:t>。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16711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四、进度检测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权重体系初始化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228599" y="641688"/>
            <a:ext cx="116490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342900">
              <a:buFont typeface="Wingdings" pitchFamily="2" charset="2"/>
              <a:buChar char="l"/>
            </a:pPr>
            <a:r>
              <a:rPr lang="zh-CN" altLang="en-US" b="1" dirty="0"/>
              <a:t>打开“进度管理”</a:t>
            </a:r>
            <a:r>
              <a:rPr lang="en-US" altLang="zh-CN" b="1" dirty="0"/>
              <a:t>—“</a:t>
            </a:r>
            <a:r>
              <a:rPr lang="zh-CN" altLang="en-US" b="1" dirty="0"/>
              <a:t>进展检测”</a:t>
            </a:r>
            <a:r>
              <a:rPr lang="en-US" altLang="zh-CN" b="1" dirty="0"/>
              <a:t> —“</a:t>
            </a:r>
            <a:r>
              <a:rPr lang="zh-CN" altLang="en-US" b="1" dirty="0"/>
              <a:t>检测体系” ，点击“</a:t>
            </a:r>
            <a:r>
              <a:rPr lang="en-US" altLang="zh-CN" b="1" dirty="0"/>
              <a:t>1”</a:t>
            </a:r>
            <a:r>
              <a:rPr lang="zh-CN" altLang="en-US" b="1" dirty="0"/>
              <a:t>处“打开计划”，选中对应的项目计划，打开后即显示下图十九所示界面。</a:t>
            </a:r>
            <a:endParaRPr lang="en-US" altLang="zh-CN" b="1" dirty="0"/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b="1" dirty="0"/>
              <a:t>先将已确定的各作业预算费用值（详见附件“</a:t>
            </a:r>
            <a:r>
              <a:rPr lang="en-US" altLang="zh-CN" b="1" dirty="0">
                <a:solidFill>
                  <a:srgbClr val="A10F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KT01</a:t>
            </a:r>
            <a:r>
              <a:rPr lang="zh-CN" altLang="en-US" b="1" dirty="0">
                <a:solidFill>
                  <a:srgbClr val="A10F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型空调产品研制项目作业清单</a:t>
            </a:r>
            <a:r>
              <a:rPr lang="zh-CN" altLang="en-US" b="1" dirty="0"/>
              <a:t>”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</a:t>
            </a:r>
            <a:r>
              <a:rPr lang="zh-CN" altLang="en-US" b="1" dirty="0"/>
              <a:t>的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作业预算费用与检测相关信息</a:t>
            </a:r>
            <a:r>
              <a:rPr lang="zh-CN" altLang="en-US" b="1" dirty="0"/>
              <a:t>）输入到各作业的“</a:t>
            </a:r>
            <a:r>
              <a:rPr lang="en-US" altLang="zh-CN" b="1" dirty="0"/>
              <a:t>2”“</a:t>
            </a:r>
            <a:r>
              <a:rPr lang="zh-CN" altLang="en-US" b="1" dirty="0"/>
              <a:t>费用”列内，再点击“</a:t>
            </a:r>
            <a:r>
              <a:rPr lang="en-US" altLang="zh-CN" b="1" dirty="0"/>
              <a:t>3”“</a:t>
            </a:r>
            <a:r>
              <a:rPr lang="zh-CN" altLang="en-US" b="1" dirty="0"/>
              <a:t>初始化”，在弹出的窗口中，对其中的几项内容分别做如下选择：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b="1" dirty="0"/>
              <a:t>“权重”项，本次练习操作，按预算费用进行权重计算，故选择“费用”（标记“</a:t>
            </a:r>
            <a:r>
              <a:rPr lang="en-US" altLang="zh-CN" b="1" dirty="0"/>
              <a:t>4”</a:t>
            </a:r>
            <a:r>
              <a:rPr lang="zh-CN" altLang="en-US" b="1" dirty="0"/>
              <a:t>处）；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b="1" dirty="0"/>
              <a:t>“检测方式”项，选择“实际”（对采购计划中的部分作业，选择“步骤”；各作业的具体检测方式，详见附件）；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b="1" dirty="0"/>
              <a:t>“检测曲线”项，选择“线性分布”；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b="1" dirty="0"/>
              <a:t>“责任人”项，根据具体计划内容分别选择不同的责任人：主计划为产品经理、成员</a:t>
            </a:r>
            <a:r>
              <a:rPr lang="en-US" altLang="zh-CN" b="1" dirty="0"/>
              <a:t>A</a:t>
            </a:r>
            <a:r>
              <a:rPr lang="zh-CN" altLang="en-US" b="1" dirty="0"/>
              <a:t>；设计计划为设计经理、成员</a:t>
            </a:r>
            <a:r>
              <a:rPr lang="en-US" altLang="zh-CN" b="1" dirty="0"/>
              <a:t>B</a:t>
            </a:r>
            <a:r>
              <a:rPr lang="zh-CN" altLang="en-US" b="1" dirty="0"/>
              <a:t>；采购计划为采购经理、成员</a:t>
            </a:r>
            <a:r>
              <a:rPr lang="en-US" altLang="zh-CN" b="1" dirty="0"/>
              <a:t>C</a:t>
            </a:r>
            <a:r>
              <a:rPr lang="zh-CN" altLang="en-US" b="1" dirty="0"/>
              <a:t>；生产计划为生产经理、成员</a:t>
            </a:r>
            <a:r>
              <a:rPr lang="en-US" altLang="zh-CN" b="1" dirty="0"/>
              <a:t>D</a:t>
            </a:r>
            <a:r>
              <a:rPr lang="zh-CN" altLang="en-US" b="1" dirty="0"/>
              <a:t>。</a:t>
            </a:r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b="1" dirty="0"/>
              <a:t>然后点击“确定”，则上图中“</a:t>
            </a:r>
            <a:r>
              <a:rPr lang="en-US" altLang="zh-CN" b="1" dirty="0"/>
              <a:t>5”</a:t>
            </a:r>
            <a:r>
              <a:rPr lang="zh-CN" altLang="en-US" b="1" dirty="0"/>
              <a:t>处的“权重”和“权重</a:t>
            </a:r>
            <a:r>
              <a:rPr lang="en-US" altLang="zh-CN" b="1" dirty="0"/>
              <a:t>%”</a:t>
            </a:r>
            <a:r>
              <a:rPr lang="zh-CN" altLang="en-US" b="1" dirty="0"/>
              <a:t>将依据“</a:t>
            </a:r>
            <a:r>
              <a:rPr lang="en-US" altLang="zh-CN" b="1" dirty="0"/>
              <a:t>2</a:t>
            </a:r>
            <a:r>
              <a:rPr lang="zh-CN" altLang="en-US" b="1" dirty="0"/>
              <a:t>费用”列的值自动计算。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83252" y="4058008"/>
            <a:ext cx="10876495" cy="2707256"/>
            <a:chOff x="365432" y="1843242"/>
            <a:chExt cx="11375409" cy="4773758"/>
          </a:xfrm>
        </p:grpSpPr>
        <p:pic>
          <p:nvPicPr>
            <p:cNvPr id="5122" name="图片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432" y="1843242"/>
              <a:ext cx="11375409" cy="4773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541519" y="5991368"/>
              <a:ext cx="1239011" cy="359500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图十九</a:t>
              </a:r>
              <a:endParaRPr kumimoji="0" 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105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四、进度检测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检测周期定义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228599" y="641688"/>
            <a:ext cx="116490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342900">
              <a:buFont typeface="Wingdings" pitchFamily="2" charset="2"/>
              <a:buChar char="l"/>
            </a:pPr>
            <a:r>
              <a:rPr lang="zh-CN" altLang="en-US" sz="1600" b="1" dirty="0"/>
              <a:t>在进行费用分摊之前，需对检测周期进行定义。该功能包含在“进度管理”模块的“基础数据”子模块中。</a:t>
            </a:r>
            <a:endParaRPr lang="en-US" altLang="zh-CN" sz="1600" b="1" dirty="0"/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1600" b="1" dirty="0"/>
              <a:t>按下图二十所示，在“</a:t>
            </a:r>
            <a:r>
              <a:rPr lang="en-US" altLang="zh-CN" sz="1600" b="1" dirty="0"/>
              <a:t>1”</a:t>
            </a:r>
            <a:r>
              <a:rPr lang="zh-CN" altLang="en-US" sz="1600" b="1" dirty="0"/>
              <a:t>处，选择</a:t>
            </a:r>
            <a:r>
              <a:rPr lang="zh-CN" altLang="en-US" sz="1600" b="1" dirty="0">
                <a:solidFill>
                  <a:srgbClr val="FF0000"/>
                </a:solidFill>
              </a:rPr>
              <a:t>检测频率</a:t>
            </a:r>
            <a:r>
              <a:rPr lang="zh-CN" altLang="en-US" sz="1600" b="1" dirty="0"/>
              <a:t>，可选项包括日、周、月，本练习选择按“</a:t>
            </a:r>
            <a:r>
              <a:rPr lang="zh-CN" altLang="en-US" sz="1600" b="1" dirty="0">
                <a:solidFill>
                  <a:srgbClr val="FF0000"/>
                </a:solidFill>
              </a:rPr>
              <a:t>周</a:t>
            </a:r>
            <a:r>
              <a:rPr lang="zh-CN" altLang="en-US" sz="1600" b="1" dirty="0"/>
              <a:t>”检测；</a:t>
            </a:r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1600" b="1" dirty="0"/>
              <a:t>在“</a:t>
            </a:r>
            <a:r>
              <a:rPr lang="en-US" altLang="zh-CN" sz="1600" b="1" dirty="0"/>
              <a:t>2”</a:t>
            </a:r>
            <a:r>
              <a:rPr lang="zh-CN" altLang="en-US" sz="1600" b="1" dirty="0"/>
              <a:t>处，选择“</a:t>
            </a:r>
            <a:r>
              <a:rPr lang="zh-CN" altLang="en-US" sz="1600" b="1" dirty="0">
                <a:solidFill>
                  <a:srgbClr val="FF0000"/>
                </a:solidFill>
              </a:rPr>
              <a:t>周开始于</a:t>
            </a:r>
            <a:r>
              <a:rPr lang="zh-CN" altLang="en-US" sz="1600" b="1" dirty="0"/>
              <a:t>”：可选项从周一到周日；在本次练习中，统一按“</a:t>
            </a:r>
            <a:r>
              <a:rPr lang="zh-CN" altLang="en-US" sz="1600" b="1" dirty="0">
                <a:solidFill>
                  <a:srgbClr val="FF0000"/>
                </a:solidFill>
              </a:rPr>
              <a:t>周一</a:t>
            </a:r>
            <a:r>
              <a:rPr lang="zh-CN" altLang="en-US" sz="1600" b="1" dirty="0"/>
              <a:t>”作为周起始日；</a:t>
            </a:r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1600" b="1" dirty="0"/>
              <a:t>在“</a:t>
            </a:r>
            <a:r>
              <a:rPr lang="en-US" altLang="zh-CN" sz="1600" b="1" dirty="0"/>
              <a:t>3”</a:t>
            </a:r>
            <a:r>
              <a:rPr lang="zh-CN" altLang="en-US" sz="1600" b="1" dirty="0"/>
              <a:t>处，有一个“拆分”选项（可用于对统计日期有要求的情况，比如项目月度报告截止日期为每月的</a:t>
            </a:r>
            <a:r>
              <a:rPr lang="en-US" altLang="zh-CN" sz="1600" b="1" dirty="0"/>
              <a:t>25</a:t>
            </a:r>
            <a:r>
              <a:rPr lang="zh-CN" altLang="en-US" sz="1600" b="1" dirty="0"/>
              <a:t>日，而检测周期定义为周，对</a:t>
            </a:r>
            <a:r>
              <a:rPr lang="en-US" altLang="zh-CN" sz="1600" b="1" dirty="0"/>
              <a:t>25</a:t>
            </a:r>
            <a:r>
              <a:rPr lang="zh-CN" altLang="en-US" sz="1600" b="1" dirty="0"/>
              <a:t>日不在当前检测周的最后一天时，可将当周拆分为两周。），默认为“</a:t>
            </a:r>
            <a:r>
              <a:rPr lang="zh-CN" altLang="en-US" sz="1600" b="1" dirty="0">
                <a:solidFill>
                  <a:srgbClr val="FF0000"/>
                </a:solidFill>
              </a:rPr>
              <a:t>不拆分</a:t>
            </a:r>
            <a:r>
              <a:rPr lang="zh-CN" altLang="en-US" sz="1600" b="1" dirty="0"/>
              <a:t>”。</a:t>
            </a:r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1600" b="1" dirty="0"/>
              <a:t>选择好后，点击右上角“</a:t>
            </a:r>
            <a:r>
              <a:rPr lang="en-US" altLang="zh-CN" sz="1600" b="1" dirty="0"/>
              <a:t>6</a:t>
            </a:r>
            <a:r>
              <a:rPr lang="zh-CN" altLang="en-US" sz="1600" b="1" dirty="0"/>
              <a:t>”处“保存”，就会在“</a:t>
            </a:r>
            <a:r>
              <a:rPr lang="en-US" altLang="zh-CN" sz="1600" b="1" dirty="0"/>
              <a:t>4”</a:t>
            </a:r>
            <a:r>
              <a:rPr lang="zh-CN" altLang="en-US" sz="1600" b="1" dirty="0"/>
              <a:t>处显示出当前项目各检测周期的起止时间列表。</a:t>
            </a:r>
            <a:endParaRPr lang="en-US" altLang="zh-CN" sz="1600" b="1" dirty="0"/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1600" b="1" dirty="0"/>
              <a:t>如需扩充检测周期，在日期列表上方的“</a:t>
            </a:r>
            <a:r>
              <a:rPr lang="en-US" altLang="zh-CN" sz="1600" b="1" dirty="0"/>
              <a:t>5”</a:t>
            </a:r>
            <a:r>
              <a:rPr lang="zh-CN" altLang="en-US" sz="1600" b="1" dirty="0"/>
              <a:t>处，可对当前的起止范围“追加周期”：</a:t>
            </a:r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1600" b="1" dirty="0"/>
              <a:t>先在左边“日期选择框”选择拟追加到的日期，再点击中间“追加周期”按钮，下边的列表就对应追加出相关检测周期；</a:t>
            </a:r>
            <a:endParaRPr lang="en-US" altLang="zh-CN" sz="1600" b="1" dirty="0"/>
          </a:p>
          <a:p>
            <a:pPr marL="609600" indent="-342900">
              <a:buFont typeface="Wingdings" pitchFamily="2" charset="2"/>
              <a:buChar char="Ø"/>
            </a:pPr>
            <a:r>
              <a:rPr lang="zh-CN" altLang="en-US" sz="1600" b="1" dirty="0"/>
              <a:t>如需修改追加的周期，点击右侧“删除”按钮即可。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71796" y="3276145"/>
            <a:ext cx="11094682" cy="3398440"/>
            <a:chOff x="471796" y="3276145"/>
            <a:chExt cx="11094682" cy="3398440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96" y="3276145"/>
              <a:ext cx="11094682" cy="3398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9774230" y="6073093"/>
              <a:ext cx="1239011" cy="359500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图二十</a:t>
              </a:r>
              <a:endParaRPr kumimoji="0" 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2234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四、进度检测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计划分摊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228599" y="709927"/>
            <a:ext cx="116490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342900">
              <a:buFont typeface="Wingdings" pitchFamily="2" charset="2"/>
              <a:buChar char="l"/>
            </a:pPr>
            <a:r>
              <a:rPr lang="zh-CN" altLang="en-US" sz="1600" b="1" dirty="0"/>
              <a:t>计划分摊，是将已加载的各作业的预算总费用值，按作业起止时间、各检测周期起止时间以及设定的检测曲线类型，经过自动计算后分摊到各个检测周期中。</a:t>
            </a:r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1600" b="1" dirty="0"/>
              <a:t>按下图二十一，点击“计划分摊”之“本计划分摊”即可。</a:t>
            </a:r>
            <a:endParaRPr lang="en-US" altLang="zh-CN" sz="1600" b="1" dirty="0"/>
          </a:p>
          <a:p>
            <a:pPr marL="609600" indent="-342900">
              <a:buFont typeface="Wingdings" pitchFamily="2" charset="2"/>
              <a:buChar char="l"/>
            </a:pPr>
            <a:endParaRPr lang="en-US" altLang="zh-CN" sz="16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437083" y="2033366"/>
            <a:ext cx="11232107" cy="4633565"/>
            <a:chOff x="518615" y="3400946"/>
            <a:chExt cx="5091113" cy="3128963"/>
          </a:xfrm>
        </p:grpSpPr>
        <p:pic>
          <p:nvPicPr>
            <p:cNvPr id="7170" name="图片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15" y="3400946"/>
              <a:ext cx="5091113" cy="3128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4724962" y="5686784"/>
              <a:ext cx="544372" cy="265485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图二十</a:t>
              </a:r>
              <a:r>
                <a:rPr lang="zh-CN" altLang="en-US" b="1" dirty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一</a:t>
              </a:r>
              <a:endParaRPr kumimoji="0" 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196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四、进度检测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计划分摊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228599" y="641688"/>
            <a:ext cx="116490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342900">
              <a:buFont typeface="Wingdings" pitchFamily="2" charset="2"/>
              <a:buChar char="l"/>
            </a:pPr>
            <a:r>
              <a:rPr lang="zh-CN" altLang="en-US" sz="1600" b="1" dirty="0"/>
              <a:t>计划分摊之后，就能生成并显示出显示项目计划预算值（</a:t>
            </a:r>
            <a:r>
              <a:rPr lang="en-US" altLang="zh-CN" sz="1600" b="1" dirty="0"/>
              <a:t>BCWS</a:t>
            </a:r>
            <a:r>
              <a:rPr lang="zh-CN" altLang="en-US" sz="1600" b="1" dirty="0"/>
              <a:t>）曲线。该功能放在 “进度监控”子模块中。</a:t>
            </a:r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1600" b="1" dirty="0"/>
              <a:t>点击“进度监控”</a:t>
            </a:r>
            <a:r>
              <a:rPr lang="en-US" altLang="zh-CN" sz="1600" b="1" dirty="0"/>
              <a:t>——“</a:t>
            </a:r>
            <a:r>
              <a:rPr lang="zh-CN" altLang="en-US" sz="1600" b="1" dirty="0"/>
              <a:t>形象进度曲线”，即出现图二十二所示界面。</a:t>
            </a:r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1600" b="1" dirty="0"/>
              <a:t>在“</a:t>
            </a:r>
            <a:r>
              <a:rPr lang="en-US" altLang="zh-CN" sz="1600" b="1" dirty="0"/>
              <a:t>1”</a:t>
            </a:r>
            <a:r>
              <a:rPr lang="zh-CN" altLang="en-US" sz="1600" b="1" dirty="0"/>
              <a:t>处，有一个可以控制是否“隐藏表格”的按钮，取消勾选，表示不隐藏表格，就能同时显示上图下表；勾选，则表示隐藏表格，仅显示出上面的图。</a:t>
            </a:r>
          </a:p>
          <a:p>
            <a:pPr marL="609600" indent="-342900">
              <a:buFont typeface="Wingdings" pitchFamily="2" charset="2"/>
              <a:buChar char="l"/>
            </a:pPr>
            <a:r>
              <a:rPr lang="zh-CN" altLang="en-US" sz="1600" b="1" dirty="0"/>
              <a:t>在形象进度曲线图中，柱状图显示的是当期值，对应纵轴右侧坐标数值；曲线为累计值，对应纵轴左侧坐标数值。下方的表格则显示的是百分比数值。</a:t>
            </a:r>
            <a:endParaRPr lang="en-US" altLang="zh-CN" sz="1600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583799" y="2457570"/>
            <a:ext cx="11293876" cy="3848658"/>
            <a:chOff x="2501772" y="2995685"/>
            <a:chExt cx="11293876" cy="3848658"/>
          </a:xfrm>
        </p:grpSpPr>
        <p:pic>
          <p:nvPicPr>
            <p:cNvPr id="7171" name="图片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1772" y="2995685"/>
              <a:ext cx="11293876" cy="3848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617598" y="6277968"/>
              <a:ext cx="1366766" cy="348844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图二十二</a:t>
              </a:r>
              <a:endParaRPr kumimoji="0" 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8378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五、计划送审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146711" y="668984"/>
            <a:ext cx="1180872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按下图二十三，进入“计划编制”子模块，打开计划，选择“</a:t>
            </a:r>
            <a:r>
              <a:rPr lang="en-US" altLang="zh-CN" b="1" dirty="0"/>
              <a:t>1”</a:t>
            </a:r>
            <a:r>
              <a:rPr lang="zh-CN" altLang="en-US" b="1" dirty="0"/>
              <a:t>处之“送审”，弹出对应对话框，在“</a:t>
            </a:r>
            <a:r>
              <a:rPr lang="en-US" altLang="zh-CN" b="1" dirty="0"/>
              <a:t>2”</a:t>
            </a:r>
            <a:r>
              <a:rPr lang="zh-CN" altLang="en-US" b="1" dirty="0"/>
              <a:t>处填写版本号，此时“</a:t>
            </a:r>
            <a:r>
              <a:rPr lang="en-US" altLang="zh-CN" b="1" dirty="0"/>
              <a:t>4”</a:t>
            </a:r>
            <a:r>
              <a:rPr lang="zh-CN" altLang="en-US" b="1" dirty="0"/>
              <a:t>处状态为“新增”，点击“</a:t>
            </a:r>
            <a:r>
              <a:rPr lang="en-US" altLang="zh-CN" b="1" dirty="0"/>
              <a:t>3”</a:t>
            </a:r>
            <a:r>
              <a:rPr lang="zh-CN" altLang="en-US" b="1" dirty="0"/>
              <a:t>处“送审”按钮，弹出下图二十四所示界面，其中可设置送审流程。在该图页面上点击“提交”后，会出现两个变化：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b="1" dirty="0"/>
              <a:t>一是图二十二界面会发生变化，其中“</a:t>
            </a:r>
            <a:r>
              <a:rPr lang="en-US" altLang="zh-CN" b="1" dirty="0"/>
              <a:t>1”</a:t>
            </a:r>
            <a:r>
              <a:rPr lang="zh-CN" altLang="en-US" b="1" dirty="0"/>
              <a:t>处的“送审”按钮在下次打开时将不再出现，会变成“审批信息”；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b="1" dirty="0"/>
              <a:t>二是“</a:t>
            </a:r>
            <a:r>
              <a:rPr lang="en-US" altLang="zh-CN" b="1" dirty="0"/>
              <a:t>7”</a:t>
            </a:r>
            <a:r>
              <a:rPr lang="zh-CN" altLang="en-US" b="1" dirty="0"/>
              <a:t>处“审批记录”中将出现已送审计划的相关信息。</a:t>
            </a:r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送审后，审批人会收到一条流程处理信息，打开后可进行“同意”处理，即完成审批，此时审批状态将变为“批准”。如不选“送审”，点击“</a:t>
            </a:r>
            <a:r>
              <a:rPr lang="en-US" altLang="zh-CN" b="1" dirty="0"/>
              <a:t>4”</a:t>
            </a:r>
            <a:r>
              <a:rPr lang="zh-CN" altLang="en-US" b="1" dirty="0"/>
              <a:t>处下拉菜单也可直接选“批准”。</a:t>
            </a:r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如在批准过程中发现计划存在问题，选“退回”后重新修改调整、再送审报批。如已批准的计划需做调整，可以另外的版本号重新送审。</a:t>
            </a:r>
            <a:endParaRPr lang="en-US" altLang="zh-CN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3648" y="3330054"/>
            <a:ext cx="6039489" cy="3434331"/>
            <a:chOff x="0" y="4297410"/>
            <a:chExt cx="5491163" cy="2466975"/>
          </a:xfrm>
        </p:grpSpPr>
        <p:pic>
          <p:nvPicPr>
            <p:cNvPr id="8194" name="图片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97410"/>
              <a:ext cx="5491163" cy="2466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4101152" y="4626361"/>
              <a:ext cx="1207305" cy="229852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图二十三</a:t>
              </a:r>
              <a:endParaRPr kumimoji="0" 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168788" y="3330054"/>
            <a:ext cx="5938838" cy="3433123"/>
            <a:chOff x="6625988" y="4858177"/>
            <a:chExt cx="5481638" cy="1905000"/>
          </a:xfrm>
        </p:grpSpPr>
        <p:pic>
          <p:nvPicPr>
            <p:cNvPr id="8195" name="图片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5988" y="4858177"/>
              <a:ext cx="5481638" cy="190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6735169" y="6403066"/>
              <a:ext cx="1207305" cy="213655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54000" tIns="10800" rIns="5400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宋体" pitchFamily="2" charset="-122"/>
                  <a:cs typeface="宋体" pitchFamily="2" charset="-122"/>
                </a:rPr>
                <a:t>图二十四</a:t>
              </a:r>
              <a:endParaRPr kumimoji="0" 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4259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六、任务下达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371899" y="668984"/>
            <a:ext cx="111971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对需要进一步细化的主计划作业，可以下达给相关子计划。</a:t>
            </a:r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如下图二十五，在主计划中，</a:t>
            </a:r>
            <a:r>
              <a:rPr lang="zh-CN" altLang="en-US" b="1" dirty="0">
                <a:solidFill>
                  <a:srgbClr val="FF0000"/>
                </a:solidFill>
              </a:rPr>
              <a:t>选中相关作业</a:t>
            </a:r>
            <a:r>
              <a:rPr lang="zh-CN" altLang="en-US" b="1" dirty="0"/>
              <a:t>（注意：如未选中作业或选中</a:t>
            </a:r>
            <a:r>
              <a:rPr lang="en-US" altLang="zh-CN" b="1" dirty="0"/>
              <a:t>WBS</a:t>
            </a:r>
            <a:r>
              <a:rPr lang="zh-CN" altLang="en-US" b="1" dirty="0"/>
              <a:t>，则会导致计划下达失败），点击“</a:t>
            </a:r>
            <a:r>
              <a:rPr lang="en-US" altLang="zh-CN" b="1" dirty="0"/>
              <a:t>1”</a:t>
            </a:r>
            <a:r>
              <a:rPr lang="zh-CN" altLang="en-US" b="1" dirty="0"/>
              <a:t>处“任务下达”，弹出“</a:t>
            </a:r>
            <a:r>
              <a:rPr lang="en-US" altLang="zh-CN" b="1" dirty="0"/>
              <a:t>2”</a:t>
            </a:r>
            <a:r>
              <a:rPr lang="zh-CN" altLang="en-US" b="1" dirty="0"/>
              <a:t>所在的“选择计划”对话框，选择将其下达给相应子计划，点击“确定”后弹出图二十六所示界面，选择其中“</a:t>
            </a:r>
            <a:r>
              <a:rPr lang="en-US" altLang="zh-CN" b="1" dirty="0"/>
              <a:t>1</a:t>
            </a:r>
            <a:r>
              <a:rPr lang="zh-CN" altLang="en-US" b="1" dirty="0"/>
              <a:t>”处的“批准”、点击“</a:t>
            </a:r>
            <a:r>
              <a:rPr lang="en-US" altLang="zh-CN" b="1" dirty="0"/>
              <a:t>2</a:t>
            </a:r>
            <a:r>
              <a:rPr lang="zh-CN" altLang="en-US" b="1" dirty="0"/>
              <a:t>”处“保存”即可。</a:t>
            </a:r>
            <a:endParaRPr lang="en-US" altLang="zh-CN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在该作业左侧的子计划列（图二十五中“</a:t>
            </a:r>
            <a:r>
              <a:rPr lang="en-US" altLang="zh-CN" b="1" dirty="0"/>
              <a:t>3</a:t>
            </a:r>
            <a:r>
              <a:rPr lang="zh-CN" altLang="en-US" b="1" dirty="0"/>
              <a:t>”处）就会出现一个“       ”链型标记。尚未批准时，该标记则为“      ”。</a:t>
            </a:r>
            <a:endParaRPr lang="en-US" altLang="zh-CN" b="1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203" y="1791482"/>
            <a:ext cx="316614" cy="296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684" y="2088308"/>
            <a:ext cx="329136" cy="27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115378" y="2906322"/>
            <a:ext cx="11822649" cy="3754437"/>
            <a:chOff x="67610" y="2968479"/>
            <a:chExt cx="11822649" cy="3754437"/>
          </a:xfrm>
        </p:grpSpPr>
        <p:grpSp>
          <p:nvGrpSpPr>
            <p:cNvPr id="8" name="组合 7"/>
            <p:cNvGrpSpPr/>
            <p:nvPr/>
          </p:nvGrpSpPr>
          <p:grpSpPr>
            <a:xfrm>
              <a:off x="7726335" y="3736657"/>
              <a:ext cx="4163924" cy="2218082"/>
              <a:chOff x="146711" y="4196687"/>
              <a:chExt cx="11938382" cy="2589401"/>
            </a:xfrm>
          </p:grpSpPr>
          <p:pic>
            <p:nvPicPr>
              <p:cNvPr id="9219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711" y="4196687"/>
                <a:ext cx="11938382" cy="25894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矩形 6"/>
              <p:cNvSpPr/>
              <p:nvPr/>
            </p:nvSpPr>
            <p:spPr>
              <a:xfrm>
                <a:off x="8814259" y="6253665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dirty="0">
                    <a:solidFill>
                      <a:srgbClr val="FF0000"/>
                    </a:solidFill>
                    <a:latin typeface="Calibri" pitchFamily="34" charset="0"/>
                    <a:ea typeface="宋体" pitchFamily="2" charset="-122"/>
                    <a:cs typeface="宋体" pitchFamily="2" charset="-122"/>
                  </a:rPr>
                  <a:t>图二十六</a:t>
                </a:r>
                <a:endParaRPr lang="zh-CN" altLang="en-US" dirty="0">
                  <a:solidFill>
                    <a:prstClr val="black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</p:grpSp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10" y="2968479"/>
              <a:ext cx="7339013" cy="3754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0" name="直接箭头连接符 9"/>
            <p:cNvCxnSpPr/>
            <p:nvPr/>
          </p:nvCxnSpPr>
          <p:spPr>
            <a:xfrm flipV="1">
              <a:off x="7192370" y="4394579"/>
              <a:ext cx="3152633" cy="245660"/>
            </a:xfrm>
            <a:prstGeom prst="straightConnector1">
              <a:avLst/>
            </a:prstGeom>
            <a:ln w="38100" cmpd="sng">
              <a:solidFill>
                <a:srgbClr val="1010E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267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991" y="3415085"/>
            <a:ext cx="5964515" cy="339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371899" y="668984"/>
            <a:ext cx="111971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上级计划的任务下达给下级计划后，打开对应的下级计划，就可以看到</a:t>
            </a:r>
            <a:r>
              <a:rPr lang="zh-CN" altLang="en-US" b="1" dirty="0">
                <a:solidFill>
                  <a:srgbClr val="FF0000"/>
                </a:solidFill>
              </a:rPr>
              <a:t>下达的内容</a:t>
            </a:r>
            <a:r>
              <a:rPr lang="zh-CN" altLang="en-US" b="1" dirty="0"/>
              <a:t>，但</a:t>
            </a:r>
            <a:r>
              <a:rPr lang="zh-CN" altLang="en-US" b="1" dirty="0">
                <a:solidFill>
                  <a:srgbClr val="FF0000"/>
                </a:solidFill>
              </a:rPr>
              <a:t>是作为</a:t>
            </a:r>
            <a:r>
              <a:rPr lang="en-US" altLang="zh-CN" b="1" dirty="0">
                <a:solidFill>
                  <a:srgbClr val="FF0000"/>
                </a:solidFill>
              </a:rPr>
              <a:t>WBS</a:t>
            </a:r>
            <a:r>
              <a:rPr lang="zh-CN" altLang="en-US" b="1" dirty="0">
                <a:solidFill>
                  <a:srgbClr val="FF0000"/>
                </a:solidFill>
              </a:rPr>
              <a:t>出现的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在主计划中，对已下达任务的作业，会有</a:t>
            </a:r>
            <a:r>
              <a:rPr lang="zh-CN" altLang="zh-CN" b="1" dirty="0"/>
              <a:t>一个“</a:t>
            </a:r>
            <a:r>
              <a:rPr lang="en-US" altLang="zh-CN" b="1" dirty="0"/>
              <a:t>      </a:t>
            </a:r>
            <a:r>
              <a:rPr lang="zh-CN" altLang="zh-CN" b="1" dirty="0"/>
              <a:t>”链型标记</a:t>
            </a:r>
            <a:r>
              <a:rPr lang="zh-CN" altLang="en-US" b="1" dirty="0"/>
              <a:t>（见下图二十七中“</a:t>
            </a:r>
            <a:r>
              <a:rPr lang="en-US" altLang="zh-CN" b="1" dirty="0"/>
              <a:t>1</a:t>
            </a:r>
            <a:r>
              <a:rPr lang="zh-CN" altLang="en-US" b="1" dirty="0"/>
              <a:t>”处）。</a:t>
            </a:r>
            <a:endParaRPr lang="en-US" altLang="zh-CN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在子计划中，对</a:t>
            </a:r>
            <a:r>
              <a:rPr lang="zh-CN" altLang="en-US" b="1" dirty="0">
                <a:solidFill>
                  <a:srgbClr val="FF0000"/>
                </a:solidFill>
              </a:rPr>
              <a:t>下达的任务</a:t>
            </a:r>
            <a:r>
              <a:rPr lang="zh-CN" altLang="en-US" b="1" dirty="0"/>
              <a:t>，会标明来自哪个上级计划（见下图二十八中“</a:t>
            </a:r>
            <a:r>
              <a:rPr lang="en-US" altLang="zh-CN" b="1" dirty="0"/>
              <a:t>1</a:t>
            </a:r>
            <a:r>
              <a:rPr lang="zh-CN" altLang="en-US" b="1" dirty="0"/>
              <a:t>”处）及其对应的作业代码（“</a:t>
            </a:r>
            <a:r>
              <a:rPr lang="en-US" altLang="zh-CN" b="1" dirty="0"/>
              <a:t>2</a:t>
            </a:r>
            <a:r>
              <a:rPr lang="zh-CN" altLang="en-US" b="1" dirty="0"/>
              <a:t>”处），同时还</a:t>
            </a:r>
            <a:r>
              <a:rPr lang="zh-CN" altLang="en-US" b="1" dirty="0">
                <a:solidFill>
                  <a:srgbClr val="FF0000"/>
                </a:solidFill>
              </a:rPr>
              <a:t>会传承上级计划的时间要求</a:t>
            </a:r>
            <a:r>
              <a:rPr lang="zh-CN" altLang="en-US" b="1" dirty="0"/>
              <a:t>（“</a:t>
            </a:r>
            <a:r>
              <a:rPr lang="en-US" altLang="zh-CN" b="1" dirty="0"/>
              <a:t>3</a:t>
            </a:r>
            <a:r>
              <a:rPr lang="zh-CN" altLang="en-US" b="1" dirty="0"/>
              <a:t>”处）。</a:t>
            </a:r>
            <a:endParaRPr lang="en-US" altLang="zh-CN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在对下达的任务进行工作细化时，如果编排的计划时间超出了下达任务的要求时间范围，软件将会自动以特殊颜色提示预警（下面右侧图中，下达任务的要求完成时间被显示成了橙色）。</a:t>
            </a:r>
            <a:endParaRPr lang="en-US" altLang="zh-CN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在后续进度反馈过程中，主计划中</a:t>
            </a:r>
            <a:r>
              <a:rPr lang="zh-CN" altLang="en-US" b="1" dirty="0">
                <a:solidFill>
                  <a:srgbClr val="FF0000"/>
                </a:solidFill>
              </a:rPr>
              <a:t>被下达任务的进展数据</a:t>
            </a:r>
            <a:r>
              <a:rPr lang="zh-CN" altLang="en-US" b="1" dirty="0"/>
              <a:t>，会根据其各</a:t>
            </a:r>
            <a:r>
              <a:rPr lang="zh-CN" altLang="en-US" b="1" dirty="0">
                <a:solidFill>
                  <a:srgbClr val="FF0000"/>
                </a:solidFill>
              </a:rPr>
              <a:t>子计划</a:t>
            </a:r>
            <a:r>
              <a:rPr lang="zh-CN" altLang="en-US" b="1" dirty="0"/>
              <a:t>作业进展</a:t>
            </a:r>
            <a:r>
              <a:rPr lang="zh-CN" altLang="en-US" b="1" dirty="0">
                <a:solidFill>
                  <a:srgbClr val="FF0000"/>
                </a:solidFill>
              </a:rPr>
              <a:t>按权重自动汇总</a:t>
            </a:r>
            <a:r>
              <a:rPr lang="zh-CN" altLang="en-US" b="1" dirty="0"/>
              <a:t>，无需人工输入。</a:t>
            </a:r>
            <a:endParaRPr lang="en-US" altLang="zh-CN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所以，</a:t>
            </a:r>
            <a:r>
              <a:rPr lang="en-US" altLang="zh-CN" b="1" dirty="0">
                <a:solidFill>
                  <a:srgbClr val="FF0000"/>
                </a:solidFill>
              </a:rPr>
              <a:t>PBS</a:t>
            </a:r>
            <a:r>
              <a:rPr lang="zh-CN" altLang="en-US" b="1" dirty="0">
                <a:solidFill>
                  <a:srgbClr val="FF0000"/>
                </a:solidFill>
              </a:rPr>
              <a:t>嵌套网络计划</a:t>
            </a:r>
            <a:r>
              <a:rPr lang="zh-CN" altLang="en-US" b="1" dirty="0"/>
              <a:t>功能，</a:t>
            </a:r>
            <a:r>
              <a:rPr lang="zh-CN" altLang="en-US" b="1" dirty="0">
                <a:solidFill>
                  <a:srgbClr val="FF0000"/>
                </a:solidFill>
              </a:rPr>
              <a:t>能</a:t>
            </a:r>
            <a:r>
              <a:rPr lang="zh-CN" altLang="en-US" b="1" dirty="0"/>
              <a:t>有效促进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上令下行</a:t>
            </a:r>
            <a:r>
              <a:rPr lang="zh-CN" altLang="en-US" b="1" dirty="0"/>
              <a:t>，大大提高进度管理的效率。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784" y="989663"/>
            <a:ext cx="279220" cy="261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1" y="3415085"/>
            <a:ext cx="5765813" cy="338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V="1">
            <a:off x="5796501" y="4349363"/>
            <a:ext cx="3490622" cy="1463040"/>
          </a:xfrm>
          <a:prstGeom prst="straightConnector1">
            <a:avLst/>
          </a:prstGeom>
          <a:ln w="38100" cmpd="sng">
            <a:solidFill>
              <a:srgbClr val="1010E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1932167" y="4150582"/>
            <a:ext cx="4269850" cy="1661821"/>
          </a:xfrm>
          <a:prstGeom prst="straightConnector1">
            <a:avLst/>
          </a:prstGeom>
          <a:ln w="38100" cmpd="sng">
            <a:solidFill>
              <a:srgbClr val="1010E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10503673" y="4150581"/>
            <a:ext cx="612250" cy="0"/>
          </a:xfrm>
          <a:prstGeom prst="straightConnector1">
            <a:avLst/>
          </a:prstGeom>
          <a:ln w="38100" cmpd="sng"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847275" y="4111005"/>
            <a:ext cx="1219578" cy="47671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宋体" pitchFamily="2" charset="-122"/>
              </a:rPr>
              <a:t>图二十七</a:t>
            </a:r>
            <a:endParaRPr lang="zh-CN" altLang="en-US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17591" y="5848490"/>
            <a:ext cx="1264650" cy="48564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宋体" pitchFamily="2" charset="-122"/>
              </a:rPr>
              <a:t>图二十八</a:t>
            </a:r>
            <a:endParaRPr lang="zh-CN" altLang="en-US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9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六、任务下达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976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课程目的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00564" y="820481"/>
            <a:ext cx="11191102" cy="5568619"/>
          </a:xfrm>
          <a:prstGeom prst="rect">
            <a:avLst/>
          </a:prstGeom>
        </p:spPr>
        <p:txBody>
          <a:bodyPr lIns="121917" tIns="60958" rIns="121917" bIns="60958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熟悉“五步法”进度管理工作流程和操作要点；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掌握“五步法”进度管理实施方法：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创建多级计划控制网络结构（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根据项目特点和工作内容，组织编制方便管理的项目工作分解结构（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WBS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网络计划技术编制项目进度计划；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结合项目特点以及历史经验和数据，建立合适的项目权重体系（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WTS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准确收集并及时反馈项目实际进展数据，利用赢得值原理（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），计算并展示项目真实进展状态；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根据与目标计划相对比的进展偏差，分析并预测项目未来发展趋势，制订后续预防和纠偏措施。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2" indent="-342900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讨论和总结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31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六、任务下达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371899" y="668984"/>
            <a:ext cx="111971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在“计划编制”模块下含有“发包记录”子模块，可以看到项目计划下达的历史记录。如发现已下达的计划存在问题，需重新修改，可将其回收（如下图二十九所示）。</a:t>
            </a:r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对尚未批准（处于“新增”状态）的已下达计划，可以直接选中该计划，点击“删除”后弹出确认页签，点击“删除”后保存，下达的作业就恢复成普通作业了，如下图三十所示。</a:t>
            </a:r>
            <a:endParaRPr lang="en-US" altLang="zh-CN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285028" y="4346812"/>
            <a:ext cx="11615820" cy="2237524"/>
            <a:chOff x="285028" y="2484622"/>
            <a:chExt cx="11615820" cy="4099714"/>
          </a:xfrm>
        </p:grpSpPr>
        <p:pic>
          <p:nvPicPr>
            <p:cNvPr id="10242" name="图片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028" y="2484622"/>
              <a:ext cx="11615820" cy="4099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矩形 18"/>
            <p:cNvSpPr/>
            <p:nvPr/>
          </p:nvSpPr>
          <p:spPr>
            <a:xfrm>
              <a:off x="3370997" y="5572884"/>
              <a:ext cx="1173708" cy="676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图三十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57220" y="1882961"/>
            <a:ext cx="10633335" cy="2395182"/>
            <a:chOff x="724006" y="1924335"/>
            <a:chExt cx="10633335" cy="2565778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006" y="1924335"/>
              <a:ext cx="5800619" cy="2565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150" y="1924335"/>
              <a:ext cx="4813666" cy="1303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150" y="3308873"/>
              <a:ext cx="4823191" cy="118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直接箭头连接符 4"/>
            <p:cNvCxnSpPr/>
            <p:nvPr/>
          </p:nvCxnSpPr>
          <p:spPr>
            <a:xfrm flipV="1">
              <a:off x="4879075" y="2668137"/>
              <a:ext cx="4585647" cy="730156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H="1">
              <a:off x="7908878" y="2920621"/>
              <a:ext cx="1951629" cy="709683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1865579" y="3848669"/>
              <a:ext cx="118508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图二十九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744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七、保存目标计划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371899" y="668984"/>
            <a:ext cx="111971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按下图三十一，在“计划编制”子模块下，点击“</a:t>
            </a:r>
            <a:r>
              <a:rPr lang="en-US" altLang="zh-CN" b="1" dirty="0"/>
              <a:t>1</a:t>
            </a:r>
            <a:r>
              <a:rPr lang="zh-CN" altLang="en-US" b="1" dirty="0"/>
              <a:t>”处“目标”，在弹出的窗口“</a:t>
            </a:r>
            <a:r>
              <a:rPr lang="en-US" altLang="zh-CN" b="1" dirty="0"/>
              <a:t>2</a:t>
            </a:r>
            <a:r>
              <a:rPr lang="zh-CN" altLang="en-US" b="1" dirty="0"/>
              <a:t>”中输入目标文件名，点击“提交”即可。</a:t>
            </a:r>
            <a:endParaRPr lang="en-US" altLang="zh-CN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在项目后续进展跟踪过程中，通过对与保存的目标计划的对比，可以准确掌握当前计划的状态，为制订预防与纠偏措施提供依据。</a:t>
            </a:r>
            <a:endParaRPr lang="en-US" altLang="zh-CN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213400" y="2155139"/>
            <a:ext cx="11514137" cy="3760787"/>
            <a:chOff x="213400" y="2155139"/>
            <a:chExt cx="11514137" cy="3760787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00" y="2155139"/>
              <a:ext cx="11514137" cy="3760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矩形 20"/>
            <p:cNvSpPr/>
            <p:nvPr/>
          </p:nvSpPr>
          <p:spPr>
            <a:xfrm>
              <a:off x="10395331" y="4810833"/>
              <a:ext cx="1173708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图三十一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102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八、子计划编制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339201" y="745967"/>
            <a:ext cx="111971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1. </a:t>
            </a:r>
            <a:r>
              <a:rPr lang="zh-CN" altLang="en-US" b="1" dirty="0"/>
              <a:t>子计划编制</a:t>
            </a:r>
            <a:endParaRPr lang="en-US" altLang="zh-CN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本次实验课规划了三个子计划，分别是设计、采购、生产子计划，对应由设计经理、采购经理和生产经理三个角色负责编制和后期反馈与维护。</a:t>
            </a:r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子计划的编制方法，与主计划基本一致：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b="1" dirty="0"/>
              <a:t>在“计划编制”子模块，按下图三十二找到并打开相应子计划，按前述主计划编制方法操作即可。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b="1" dirty="0"/>
              <a:t>子计划，已经含有从主计划下达的几项任务，这几项任务作为子计划的</a:t>
            </a:r>
            <a:r>
              <a:rPr lang="en-US" altLang="zh-CN" b="1" dirty="0"/>
              <a:t>WBS</a:t>
            </a:r>
            <a:r>
              <a:rPr lang="zh-CN" altLang="en-US" b="1" dirty="0"/>
              <a:t>需要进行细化。</a:t>
            </a:r>
            <a:endParaRPr lang="en-US" altLang="zh-CN" b="1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b="1" dirty="0"/>
              <a:t>各子计划所包含的作业信息详见附件“</a:t>
            </a:r>
            <a:r>
              <a:rPr lang="en-US" altLang="zh-CN" b="1" dirty="0">
                <a:solidFill>
                  <a:srgbClr val="FF0000"/>
                </a:solidFill>
              </a:rPr>
              <a:t>KT01</a:t>
            </a:r>
            <a:r>
              <a:rPr lang="zh-CN" altLang="en-US" b="1" dirty="0">
                <a:solidFill>
                  <a:srgbClr val="FF0000"/>
                </a:solidFill>
              </a:rPr>
              <a:t>型空调产品研制项目作业清单</a:t>
            </a:r>
            <a:r>
              <a:rPr lang="zh-CN" altLang="en-US" b="1" dirty="0"/>
              <a:t>”中的</a:t>
            </a:r>
            <a:r>
              <a:rPr lang="zh-CN" altLang="en-US" b="1" dirty="0">
                <a:solidFill>
                  <a:srgbClr val="FF0000"/>
                </a:solidFill>
              </a:rPr>
              <a:t>相关子计划工作表</a:t>
            </a:r>
            <a:r>
              <a:rPr lang="zh-CN" altLang="en-US" b="1" dirty="0"/>
              <a:t>。</a:t>
            </a:r>
            <a:endParaRPr lang="en-US" altLang="zh-CN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658314" y="3091222"/>
            <a:ext cx="11003697" cy="3460466"/>
            <a:chOff x="658315" y="3315648"/>
            <a:chExt cx="8255000" cy="2997200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15" y="3315648"/>
              <a:ext cx="8255000" cy="299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7582299" y="3800899"/>
              <a:ext cx="1018351" cy="31988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图三十二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030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08" y="2037286"/>
            <a:ext cx="11343047" cy="444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八、子计划编制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339201" y="739143"/>
            <a:ext cx="111971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1. </a:t>
            </a:r>
            <a:r>
              <a:rPr lang="zh-CN" altLang="en-US" b="1" dirty="0"/>
              <a:t>子计划编制</a:t>
            </a:r>
            <a:endParaRPr lang="en-US" altLang="zh-CN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与主计划略有不同的是，子计划应满足主计划的时间要求，见下图三十三中绿色框标记内容；</a:t>
            </a:r>
            <a:endParaRPr lang="en-US" altLang="zh-CN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所以</a:t>
            </a:r>
            <a:r>
              <a:rPr lang="zh-CN" altLang="en-US" b="1" dirty="0">
                <a:solidFill>
                  <a:srgbClr val="FF0000"/>
                </a:solidFill>
              </a:rPr>
              <a:t>子计划</a:t>
            </a:r>
            <a:r>
              <a:rPr lang="zh-CN" altLang="en-US" b="1" dirty="0"/>
              <a:t>应</a:t>
            </a:r>
            <a:r>
              <a:rPr lang="zh-CN" altLang="en-US" b="1" dirty="0">
                <a:solidFill>
                  <a:srgbClr val="FF0000"/>
                </a:solidFill>
              </a:rPr>
              <a:t>以其最上层</a:t>
            </a:r>
            <a:r>
              <a:rPr lang="en-US" altLang="zh-CN" b="1" dirty="0">
                <a:solidFill>
                  <a:srgbClr val="FF0000"/>
                </a:solidFill>
              </a:rPr>
              <a:t>WBS</a:t>
            </a:r>
            <a:r>
              <a:rPr lang="zh-CN" altLang="en-US" b="1" dirty="0">
                <a:solidFill>
                  <a:srgbClr val="FF0000"/>
                </a:solidFill>
              </a:rPr>
              <a:t>要求的起止时间</a:t>
            </a:r>
            <a:r>
              <a:rPr lang="zh-CN" altLang="en-US" b="1" dirty="0"/>
              <a:t>作</a:t>
            </a:r>
            <a:r>
              <a:rPr lang="zh-CN" altLang="en-US" b="1" dirty="0">
                <a:solidFill>
                  <a:srgbClr val="FF0000"/>
                </a:solidFill>
              </a:rPr>
              <a:t>为</a:t>
            </a:r>
            <a:r>
              <a:rPr lang="zh-CN" altLang="en-US" b="1" dirty="0"/>
              <a:t>整个子计划的</a:t>
            </a:r>
            <a:r>
              <a:rPr lang="zh-CN" altLang="en-US" b="1" dirty="0">
                <a:solidFill>
                  <a:srgbClr val="FF0000"/>
                </a:solidFill>
              </a:rPr>
              <a:t>项目起止时间</a:t>
            </a:r>
            <a:r>
              <a:rPr lang="zh-CN" altLang="en-US" b="1" dirty="0"/>
              <a:t>进行时间控制。否则，因为子计划执行的滞后，会导致主计划目标无法实现。</a:t>
            </a:r>
            <a:endParaRPr lang="en-US" altLang="zh-CN" b="1" dirty="0"/>
          </a:p>
        </p:txBody>
      </p:sp>
      <p:sp>
        <p:nvSpPr>
          <p:cNvPr id="13" name="矩形 12"/>
          <p:cNvSpPr/>
          <p:nvPr/>
        </p:nvSpPr>
        <p:spPr>
          <a:xfrm>
            <a:off x="9709502" y="5511336"/>
            <a:ext cx="1229179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宋体" pitchFamily="2" charset="-122"/>
              </a:rPr>
              <a:t>图三十三</a:t>
            </a:r>
            <a:endParaRPr lang="zh-CN" altLang="en-US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96908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1" y="2452526"/>
            <a:ext cx="11832608" cy="431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八、子计划编制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339201" y="698200"/>
            <a:ext cx="111971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2. </a:t>
            </a:r>
            <a:r>
              <a:rPr lang="zh-CN" altLang="en-US" b="1" dirty="0"/>
              <a:t>设置限制条件</a:t>
            </a:r>
            <a:endParaRPr lang="en-US" altLang="zh-CN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通常，在编制计划时，对整个项目内的各项作业，除最先开始的几项工作自项目启动之日起就开始之外，其他作业的起止时间，都是根据其与相关作业之间的逻辑关系、通过</a:t>
            </a:r>
            <a:r>
              <a:rPr lang="en-US" altLang="zh-CN" b="1" dirty="0"/>
              <a:t>CPM</a:t>
            </a:r>
            <a:r>
              <a:rPr lang="zh-CN" altLang="en-US" b="1" dirty="0"/>
              <a:t>自动计算而得的。</a:t>
            </a:r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对于子计划，其项目开始时间可通过以下几种方法来设置：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b="1" dirty="0"/>
              <a:t>一是将其项目开始时间设定为主计划下达的要求开始时间（在创建</a:t>
            </a:r>
            <a:r>
              <a:rPr lang="en-US" altLang="zh-CN" b="1" dirty="0"/>
              <a:t>PBS</a:t>
            </a:r>
            <a:r>
              <a:rPr lang="zh-CN" altLang="en-US" b="1" dirty="0"/>
              <a:t>时设定）；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b="1" dirty="0"/>
              <a:t>二是通过增加限制条件的方法来实现，见下图三十四（此方法在主计划编制时也可能用到）。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301736" y="6001161"/>
            <a:ext cx="1234605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宋体" pitchFamily="2" charset="-122"/>
              </a:rPr>
              <a:t>图三十四</a:t>
            </a:r>
            <a:endParaRPr lang="zh-CN" altLang="en-US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0453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八、子计划编制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339201" y="698200"/>
            <a:ext cx="111971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设置作业步骤</a:t>
            </a:r>
            <a:endParaRPr lang="en-US" altLang="zh-CN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本课程中，对采购子计划，部分作业设置为按步骤检测进展。作业步骤有</a:t>
            </a:r>
            <a:r>
              <a:rPr lang="zh-CN" altLang="en-US" b="1" dirty="0">
                <a:solidFill>
                  <a:srgbClr val="FF0000"/>
                </a:solidFill>
              </a:rPr>
              <a:t>两种</a:t>
            </a:r>
            <a:r>
              <a:rPr lang="zh-CN" altLang="en-US" b="1" dirty="0"/>
              <a:t>设置方法：</a:t>
            </a:r>
            <a:endParaRPr lang="en-US" altLang="zh-CN" b="1" dirty="0"/>
          </a:p>
          <a:p>
            <a:pPr marL="627063" lvl="1" indent="-360363"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</a:rPr>
              <a:t>一是</a:t>
            </a:r>
            <a:r>
              <a:rPr lang="zh-CN" altLang="en-US" b="1" dirty="0"/>
              <a:t>先统一</a:t>
            </a:r>
            <a:r>
              <a:rPr lang="zh-CN" altLang="en-US" b="1" dirty="0">
                <a:solidFill>
                  <a:srgbClr val="FF0000"/>
                </a:solidFill>
              </a:rPr>
              <a:t>创建步骤模板</a:t>
            </a:r>
            <a:r>
              <a:rPr lang="zh-CN" altLang="en-US" b="1" dirty="0"/>
              <a:t>，然后在需要时调用、修改；创建的</a:t>
            </a:r>
            <a:r>
              <a:rPr lang="zh-CN" altLang="en-US" b="1" dirty="0">
                <a:solidFill>
                  <a:srgbClr val="FF0000"/>
                </a:solidFill>
              </a:rPr>
              <a:t>模板可以重复使用</a:t>
            </a:r>
            <a:r>
              <a:rPr lang="zh-CN" altLang="en-US" b="1" dirty="0"/>
              <a:t>、大大</a:t>
            </a:r>
            <a:r>
              <a:rPr lang="zh-CN" altLang="en-US" b="1" dirty="0">
                <a:solidFill>
                  <a:srgbClr val="FF0000"/>
                </a:solidFill>
              </a:rPr>
              <a:t>提高工作效率</a:t>
            </a:r>
            <a:r>
              <a:rPr lang="zh-CN" altLang="en-US" b="1" dirty="0"/>
              <a:t>；</a:t>
            </a:r>
            <a:endParaRPr lang="en-US" altLang="zh-CN" b="1" dirty="0"/>
          </a:p>
          <a:p>
            <a:pPr marL="627063" lvl="1" indent="-360363">
              <a:buFont typeface="Calibri" pitchFamily="34" charset="0"/>
              <a:buChar char="―"/>
            </a:pPr>
            <a:r>
              <a:rPr lang="zh-CN" altLang="en-US" b="1" dirty="0"/>
              <a:t>在“进度管理”</a:t>
            </a:r>
            <a:r>
              <a:rPr lang="en-US" altLang="zh-CN" b="1" dirty="0"/>
              <a:t>—</a:t>
            </a:r>
            <a:r>
              <a:rPr lang="zh-CN" altLang="en-US" b="1" dirty="0"/>
              <a:t>“基础数据”子模块下，按下图三十四所示，点击“</a:t>
            </a:r>
            <a:r>
              <a:rPr lang="en-US" altLang="zh-CN" b="1" dirty="0"/>
              <a:t>1”</a:t>
            </a:r>
            <a:r>
              <a:rPr lang="zh-CN" altLang="en-US" b="1" dirty="0"/>
              <a:t>处“新增”按钮，在“</a:t>
            </a:r>
            <a:r>
              <a:rPr lang="en-US" altLang="zh-CN" b="1" dirty="0"/>
              <a:t>3”</a:t>
            </a:r>
            <a:r>
              <a:rPr lang="zh-CN" altLang="en-US" b="1" dirty="0"/>
              <a:t>处添加 模板名称等内容；</a:t>
            </a:r>
            <a:endParaRPr lang="en-US" altLang="zh-CN" b="1" dirty="0"/>
          </a:p>
          <a:p>
            <a:pPr marL="627063" lvl="1" indent="-360363">
              <a:buFont typeface="Calibri" pitchFamily="34" charset="0"/>
              <a:buChar char="―"/>
            </a:pPr>
            <a:r>
              <a:rPr lang="zh-CN" altLang="en-US" b="1" dirty="0"/>
              <a:t>点击“</a:t>
            </a:r>
            <a:r>
              <a:rPr lang="en-US" altLang="zh-CN" b="1" dirty="0"/>
              <a:t>2</a:t>
            </a:r>
            <a:r>
              <a:rPr lang="zh-CN" altLang="en-US" b="1" dirty="0"/>
              <a:t>”处“新增”按钮，在“</a:t>
            </a:r>
            <a:r>
              <a:rPr lang="en-US" altLang="zh-CN" b="1" dirty="0"/>
              <a:t>4”</a:t>
            </a:r>
            <a:r>
              <a:rPr lang="zh-CN" altLang="en-US" b="1" dirty="0"/>
              <a:t>处输入步骤名称和步骤权重；完成后，点击“保存” ；</a:t>
            </a:r>
            <a:endParaRPr lang="en-US" altLang="zh-CN" b="1" dirty="0"/>
          </a:p>
          <a:p>
            <a:pPr marL="627063" lvl="1" indent="-360363">
              <a:buFont typeface="Calibri" pitchFamily="34" charset="0"/>
              <a:buChar char="―"/>
            </a:pPr>
            <a:r>
              <a:rPr lang="zh-CN" altLang="en-US" b="1" dirty="0"/>
              <a:t>调用已创建模板时，按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</a:t>
            </a:r>
            <a:r>
              <a:rPr lang="zh-CN" altLang="en-US" b="1" dirty="0"/>
              <a:t>页图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三十六</a:t>
            </a:r>
            <a:r>
              <a:rPr lang="zh-CN" altLang="en-US" b="1" dirty="0"/>
              <a:t>“</a:t>
            </a:r>
            <a:r>
              <a:rPr lang="en-US" altLang="zh-CN" b="1" dirty="0"/>
              <a:t>2</a:t>
            </a:r>
            <a:r>
              <a:rPr lang="zh-CN" altLang="en-US" b="1" dirty="0"/>
              <a:t>”处“引用模板”、在弹出的对话框（下图三十五）中选择所需模板、点击“确定”即可（对创建的</a:t>
            </a:r>
            <a:r>
              <a:rPr lang="zh-CN" altLang="en-US" b="1" dirty="0">
                <a:solidFill>
                  <a:srgbClr val="FF0000"/>
                </a:solidFill>
              </a:rPr>
              <a:t>模板内容</a:t>
            </a:r>
            <a:r>
              <a:rPr lang="zh-CN" altLang="en-US" b="1" dirty="0"/>
              <a:t>，可以全部选用、也</a:t>
            </a:r>
            <a:r>
              <a:rPr lang="zh-CN" altLang="en-US" b="1" dirty="0">
                <a:solidFill>
                  <a:srgbClr val="FF0000"/>
                </a:solidFill>
              </a:rPr>
              <a:t>可以部分选用</a:t>
            </a:r>
            <a:r>
              <a:rPr lang="zh-CN" altLang="en-US" b="1" dirty="0"/>
              <a:t>）。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68325" y="3377819"/>
            <a:ext cx="6908039" cy="3330329"/>
            <a:chOff x="168325" y="3384645"/>
            <a:chExt cx="8552594" cy="3384920"/>
          </a:xfrm>
        </p:grpSpPr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325" y="3384645"/>
              <a:ext cx="8552594" cy="3384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6591922" y="4892439"/>
              <a:ext cx="1568871" cy="37538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图三十四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233313" y="3377819"/>
            <a:ext cx="4893811" cy="3371273"/>
            <a:chOff x="7233313" y="3439235"/>
            <a:chExt cx="4893811" cy="3371273"/>
          </a:xfrm>
        </p:grpSpPr>
        <p:pic>
          <p:nvPicPr>
            <p:cNvPr id="1536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3313" y="3439235"/>
              <a:ext cx="4893811" cy="3371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10570141" y="5950140"/>
              <a:ext cx="123460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图三十五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335535" y="4661102"/>
              <a:ext cx="1145945" cy="2616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1010E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ea typeface="宋体" pitchFamily="2" charset="-122"/>
                  <a:cs typeface="宋体" pitchFamily="2" charset="-122"/>
                </a:rPr>
                <a:t>可以部分选用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3146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八、子计划编制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339201" y="698200"/>
            <a:ext cx="111971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设置作业步骤</a:t>
            </a:r>
            <a:endParaRPr lang="en-US" altLang="zh-CN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在课程中，对采购子计划，部分作业设置为按步骤检测进展。作业步骤有</a:t>
            </a:r>
            <a:r>
              <a:rPr lang="zh-CN" altLang="en-US" b="1" dirty="0">
                <a:solidFill>
                  <a:srgbClr val="FF0000"/>
                </a:solidFill>
              </a:rPr>
              <a:t>两种</a:t>
            </a:r>
            <a:r>
              <a:rPr lang="zh-CN" altLang="en-US" b="1" dirty="0"/>
              <a:t>设置方法：</a:t>
            </a:r>
            <a:endParaRPr lang="en-US" altLang="zh-CN" b="1" dirty="0"/>
          </a:p>
          <a:p>
            <a:pPr marL="627063" lvl="1" indent="-360363"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</a:rPr>
              <a:t>二是</a:t>
            </a:r>
            <a:r>
              <a:rPr lang="zh-CN" altLang="en-US" b="1" dirty="0"/>
              <a:t>对作业</a:t>
            </a:r>
            <a:r>
              <a:rPr lang="zh-CN" altLang="en-US" b="1" dirty="0">
                <a:solidFill>
                  <a:srgbClr val="FF0000"/>
                </a:solidFill>
              </a:rPr>
              <a:t>直接增加步骤</a:t>
            </a:r>
            <a:r>
              <a:rPr lang="zh-CN" altLang="en-US" b="1" dirty="0"/>
              <a:t>，</a:t>
            </a:r>
            <a:r>
              <a:rPr lang="zh-CN" altLang="en-US" b="1" dirty="0">
                <a:solidFill>
                  <a:srgbClr val="FF0000"/>
                </a:solidFill>
              </a:rPr>
              <a:t>适用于重复使用率不高的场合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pPr marL="627063" lvl="1" indent="-360363">
              <a:buFont typeface="Calibri" pitchFamily="34" charset="0"/>
              <a:buChar char="―"/>
            </a:pPr>
            <a:r>
              <a:rPr lang="zh-CN" altLang="en-US" b="1" dirty="0"/>
              <a:t>在打开的采购子计划页面（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无需打开插件</a:t>
            </a:r>
            <a:r>
              <a:rPr lang="zh-CN" altLang="en-US" b="1" dirty="0"/>
              <a:t>）下，点击“</a:t>
            </a:r>
            <a:r>
              <a:rPr lang="en-US" altLang="zh-CN" b="1" dirty="0"/>
              <a:t>1”</a:t>
            </a:r>
            <a:r>
              <a:rPr lang="zh-CN" altLang="en-US" b="1" dirty="0"/>
              <a:t>处“步骤”页签（如未出现下方页签栏，可在上方作业栏上双击鼠标即可），点击“</a:t>
            </a:r>
            <a:r>
              <a:rPr lang="en-US" altLang="zh-CN" b="1" dirty="0"/>
              <a:t>2”</a:t>
            </a:r>
            <a:r>
              <a:rPr lang="zh-CN" altLang="en-US" b="1" dirty="0"/>
              <a:t>处“引入模板”（如在前面已创建模板即可在此处引用）或点击“</a:t>
            </a:r>
            <a:r>
              <a:rPr lang="en-US" altLang="zh-CN" b="1" dirty="0"/>
              <a:t>3”</a:t>
            </a:r>
            <a:r>
              <a:rPr lang="zh-CN" altLang="en-US" b="1" dirty="0"/>
              <a:t>处“新增”，输入步骤名称和步骤权重即可；</a:t>
            </a:r>
            <a:endParaRPr lang="en-US" altLang="zh-CN" b="1" dirty="0"/>
          </a:p>
          <a:p>
            <a:pPr marL="627063" lvl="1" indent="-360363">
              <a:buFont typeface="Calibri" pitchFamily="34" charset="0"/>
              <a:buChar char="―"/>
            </a:pPr>
            <a:r>
              <a:rPr lang="zh-CN" altLang="en-US" b="1" dirty="0"/>
              <a:t>此图中“</a:t>
            </a:r>
            <a:r>
              <a:rPr lang="en-US" altLang="zh-CN" b="1" dirty="0"/>
              <a:t>4</a:t>
            </a:r>
            <a:r>
              <a:rPr lang="zh-CN" altLang="en-US" b="1" dirty="0"/>
              <a:t>”处“批量增加步骤模板”，是指可以对选取的</a:t>
            </a:r>
            <a:r>
              <a:rPr lang="zh-CN" altLang="en-US" b="1" dirty="0">
                <a:solidFill>
                  <a:srgbClr val="FF0000"/>
                </a:solidFill>
              </a:rPr>
              <a:t>多道</a:t>
            </a:r>
            <a:r>
              <a:rPr lang="zh-CN" altLang="en-US" b="1" dirty="0"/>
              <a:t>作业</a:t>
            </a:r>
            <a:r>
              <a:rPr lang="zh-CN" altLang="en-US" b="1" dirty="0">
                <a:solidFill>
                  <a:srgbClr val="FF0000"/>
                </a:solidFill>
              </a:rPr>
              <a:t>同时</a:t>
            </a:r>
            <a:r>
              <a:rPr lang="zh-CN" altLang="en-US" b="1" dirty="0"/>
              <a:t>、</a:t>
            </a:r>
            <a:r>
              <a:rPr lang="zh-CN" altLang="en-US" b="1" dirty="0">
                <a:solidFill>
                  <a:srgbClr val="FF0000"/>
                </a:solidFill>
              </a:rPr>
              <a:t>批量加载</a:t>
            </a:r>
            <a:r>
              <a:rPr lang="zh-CN" altLang="en-US" b="1" dirty="0"/>
              <a:t>相同的步骤模板。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51143" y="2838707"/>
            <a:ext cx="11860450" cy="3875964"/>
            <a:chOff x="136501" y="2545280"/>
            <a:chExt cx="11860450" cy="3875964"/>
          </a:xfrm>
        </p:grpSpPr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01" y="2545280"/>
              <a:ext cx="11860450" cy="3875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9836831" y="4849357"/>
              <a:ext cx="123460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图三十六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2210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23032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九、进度反馈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339201" y="698200"/>
            <a:ext cx="111971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如下图三十七所示，在“进度检测”</a:t>
            </a:r>
            <a:r>
              <a:rPr lang="en-US" altLang="zh-CN" b="1" dirty="0"/>
              <a:t>—“</a:t>
            </a:r>
            <a:r>
              <a:rPr lang="zh-CN" altLang="en-US" b="1" dirty="0"/>
              <a:t>周期反馈”子模块，点击“</a:t>
            </a:r>
            <a:r>
              <a:rPr lang="en-US" altLang="zh-CN" b="1" dirty="0"/>
              <a:t>1”</a:t>
            </a:r>
            <a:r>
              <a:rPr lang="zh-CN" altLang="en-US" b="1" dirty="0"/>
              <a:t>处“</a:t>
            </a:r>
            <a:r>
              <a:rPr lang="en-US" altLang="zh-CN" b="1" dirty="0"/>
              <a:t>…”</a:t>
            </a:r>
            <a:r>
              <a:rPr lang="zh-CN" altLang="en-US" b="1" dirty="0"/>
              <a:t>选择对应计划内容，点击“</a:t>
            </a:r>
            <a:r>
              <a:rPr lang="en-US" altLang="zh-CN" b="1" dirty="0"/>
              <a:t>2”</a:t>
            </a:r>
            <a:r>
              <a:rPr lang="zh-CN" altLang="en-US" b="1" dirty="0"/>
              <a:t>处“选择周期”，在“</a:t>
            </a:r>
            <a:r>
              <a:rPr lang="en-US" altLang="zh-CN" b="1" dirty="0"/>
              <a:t>3”</a:t>
            </a:r>
            <a:r>
              <a:rPr lang="zh-CN" altLang="en-US" b="1" dirty="0"/>
              <a:t>处选择“从”日期和“到”日期，再点击“</a:t>
            </a:r>
            <a:r>
              <a:rPr lang="en-US" altLang="zh-CN" b="1" dirty="0"/>
              <a:t>4”</a:t>
            </a:r>
            <a:r>
              <a:rPr lang="zh-CN" altLang="en-US" b="1" dirty="0"/>
              <a:t>处“获取”按钮，软件自动将在此时段内有计划安排的相关作业列表于“</a:t>
            </a:r>
            <a:r>
              <a:rPr lang="en-US" altLang="zh-CN" b="1" dirty="0"/>
              <a:t>8”</a:t>
            </a:r>
            <a:r>
              <a:rPr lang="zh-CN" altLang="en-US" b="1" dirty="0"/>
              <a:t>处。</a:t>
            </a:r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如除这些作业之外，还有其他作业有进展信息需要反馈（即有些作业已提前开始），可点击“</a:t>
            </a:r>
            <a:r>
              <a:rPr lang="en-US" altLang="zh-CN" b="1" dirty="0"/>
              <a:t>10”</a:t>
            </a:r>
            <a:r>
              <a:rPr lang="zh-CN" altLang="en-US" b="1" dirty="0"/>
              <a:t>处“追加”按钮，在弹出的对话框中选取相应的</a:t>
            </a:r>
            <a:r>
              <a:rPr lang="en-US" altLang="zh-CN" b="1" dirty="0"/>
              <a:t>WBS</a:t>
            </a:r>
            <a:r>
              <a:rPr lang="zh-CN" altLang="en-US" b="1" dirty="0"/>
              <a:t>和作业（图三十八），则所选内容将出现在图三十七之“</a:t>
            </a:r>
            <a:r>
              <a:rPr lang="en-US" altLang="zh-CN" b="1" dirty="0"/>
              <a:t>8”</a:t>
            </a:r>
            <a:r>
              <a:rPr lang="zh-CN" altLang="en-US" b="1" dirty="0"/>
              <a:t>处。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39201" y="2333768"/>
            <a:ext cx="11428478" cy="4319280"/>
            <a:chOff x="148034" y="1861632"/>
            <a:chExt cx="11744468" cy="4893773"/>
          </a:xfrm>
        </p:grpSpPr>
        <p:grpSp>
          <p:nvGrpSpPr>
            <p:cNvPr id="3" name="组合 2"/>
            <p:cNvGrpSpPr/>
            <p:nvPr/>
          </p:nvGrpSpPr>
          <p:grpSpPr>
            <a:xfrm>
              <a:off x="195801" y="4019266"/>
              <a:ext cx="11696701" cy="2736139"/>
              <a:chOff x="148033" y="4251278"/>
              <a:chExt cx="11696701" cy="2572602"/>
            </a:xfrm>
          </p:grpSpPr>
          <p:pic>
            <p:nvPicPr>
              <p:cNvPr id="17412" name="图片 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033" y="4251278"/>
                <a:ext cx="11696701" cy="2572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矩形 16"/>
              <p:cNvSpPr/>
              <p:nvPr/>
            </p:nvSpPr>
            <p:spPr>
              <a:xfrm>
                <a:off x="8935202" y="4950417"/>
                <a:ext cx="1191436" cy="34725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dirty="0">
                    <a:solidFill>
                      <a:srgbClr val="FF0000"/>
                    </a:solidFill>
                    <a:latin typeface="Calibri" pitchFamily="34" charset="0"/>
                    <a:ea typeface="宋体" pitchFamily="2" charset="-122"/>
                    <a:cs typeface="宋体" pitchFamily="2" charset="-122"/>
                  </a:rPr>
                  <a:t>图三十八</a:t>
                </a:r>
                <a:endParaRPr lang="zh-CN" altLang="en-US" dirty="0">
                  <a:solidFill>
                    <a:prstClr val="black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48034" y="1861632"/>
              <a:ext cx="11696700" cy="2341882"/>
              <a:chOff x="148034" y="1697858"/>
              <a:chExt cx="11696700" cy="2341882"/>
            </a:xfrm>
          </p:grpSpPr>
          <p:pic>
            <p:nvPicPr>
              <p:cNvPr id="17411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034" y="1697858"/>
                <a:ext cx="11696700" cy="23418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0" name="矩形 19"/>
              <p:cNvSpPr/>
              <p:nvPr/>
            </p:nvSpPr>
            <p:spPr>
              <a:xfrm>
                <a:off x="9027994" y="3207225"/>
                <a:ext cx="1325129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dirty="0">
                    <a:solidFill>
                      <a:srgbClr val="FF0000"/>
                    </a:solidFill>
                    <a:latin typeface="Calibri" pitchFamily="34" charset="0"/>
                    <a:ea typeface="宋体" pitchFamily="2" charset="-122"/>
                    <a:cs typeface="宋体" pitchFamily="2" charset="-122"/>
                  </a:rPr>
                  <a:t>图三十七</a:t>
                </a:r>
                <a:endParaRPr lang="zh-CN" altLang="en-US" dirty="0">
                  <a:solidFill>
                    <a:prstClr val="black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840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50328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九、进度反馈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243665" y="698200"/>
            <a:ext cx="117049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对照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图三十七</a:t>
            </a:r>
            <a:r>
              <a:rPr lang="zh-CN" altLang="en-US" b="1" dirty="0"/>
              <a:t>，按以下步骤输入实际进展信息：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既然有进展，表明此项工作肯定已经开始，所以首先在“</a:t>
            </a:r>
            <a:r>
              <a:rPr lang="en-US" altLang="zh-CN" b="1" dirty="0"/>
              <a:t>5”</a:t>
            </a:r>
            <a:r>
              <a:rPr lang="zh-CN" altLang="en-US" b="1" dirty="0"/>
              <a:t>处的“实际时间”</a:t>
            </a:r>
            <a:r>
              <a:rPr lang="en-US" altLang="zh-CN" b="1" dirty="0"/>
              <a:t>—“</a:t>
            </a:r>
            <a:r>
              <a:rPr lang="zh-CN" altLang="en-US" b="1" dirty="0"/>
              <a:t>开始”列处输入实际开始时间；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如果此项工作已完成，可直接在“</a:t>
            </a:r>
            <a:r>
              <a:rPr lang="en-US" altLang="zh-CN" b="1" dirty="0"/>
              <a:t>5”</a:t>
            </a:r>
            <a:r>
              <a:rPr lang="zh-CN" altLang="en-US" b="1" dirty="0"/>
              <a:t>处的“实际时间”</a:t>
            </a:r>
            <a:r>
              <a:rPr lang="en-US" altLang="zh-CN" b="1" dirty="0"/>
              <a:t>—“</a:t>
            </a:r>
            <a:r>
              <a:rPr lang="zh-CN" altLang="en-US" b="1" dirty="0"/>
              <a:t>完成”列处输入实际完成时间，则“</a:t>
            </a:r>
            <a:r>
              <a:rPr lang="en-US" altLang="zh-CN" b="1" dirty="0"/>
              <a:t>6”</a:t>
            </a:r>
            <a:r>
              <a:rPr lang="zh-CN" altLang="en-US" b="1" dirty="0"/>
              <a:t>处的“累计完成”将自动变成“</a:t>
            </a:r>
            <a:r>
              <a:rPr lang="en-US" altLang="zh-CN" b="1" dirty="0"/>
              <a:t>100%”</a:t>
            </a:r>
            <a:r>
              <a:rPr lang="zh-CN" altLang="en-US" b="1" dirty="0"/>
              <a:t>、“</a:t>
            </a:r>
            <a:r>
              <a:rPr lang="en-US" altLang="zh-CN" b="1" dirty="0"/>
              <a:t>7”</a:t>
            </a:r>
            <a:r>
              <a:rPr lang="zh-CN" altLang="en-US" b="1" dirty="0"/>
              <a:t>处的“尚需工期”将自动变成“</a:t>
            </a:r>
            <a:r>
              <a:rPr lang="en-US" altLang="zh-CN" b="1" dirty="0"/>
              <a:t>0”</a:t>
            </a:r>
            <a:r>
              <a:rPr lang="zh-CN" altLang="en-US" b="1" dirty="0"/>
              <a:t>；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如果此项工作尚未全部完成，则需在“</a:t>
            </a:r>
            <a:r>
              <a:rPr lang="en-US" altLang="zh-CN" b="1" dirty="0"/>
              <a:t>9”</a:t>
            </a:r>
            <a:r>
              <a:rPr lang="zh-CN" altLang="en-US" b="1" dirty="0"/>
              <a:t>处的“期望完成”日期处输入预计完工日期，此时“</a:t>
            </a:r>
            <a:r>
              <a:rPr lang="en-US" altLang="zh-CN" b="1" dirty="0"/>
              <a:t>7”</a:t>
            </a:r>
            <a:r>
              <a:rPr lang="zh-CN" altLang="en-US" b="1" dirty="0"/>
              <a:t>处的“尚需工期”将根据“期望完成”日期与检测周期之间的差值自动计算；而“</a:t>
            </a:r>
            <a:r>
              <a:rPr lang="en-US" altLang="zh-CN" b="1" dirty="0"/>
              <a:t>6”</a:t>
            </a:r>
            <a:r>
              <a:rPr lang="zh-CN" altLang="en-US" b="1" dirty="0"/>
              <a:t>处的“累计完成”百分比需手工输入。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对采购计划作业，由于部分采用了“步骤”的检测方式，故在点击进展百分比数值时，会弹出如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图三十九</a:t>
            </a:r>
            <a:r>
              <a:rPr lang="zh-CN" altLang="en-US" b="1" dirty="0"/>
              <a:t>中“</a:t>
            </a:r>
            <a:r>
              <a:rPr lang="en-US" altLang="zh-CN" b="1" dirty="0"/>
              <a:t>1”</a:t>
            </a:r>
            <a:r>
              <a:rPr lang="zh-CN" altLang="en-US" b="1" dirty="0"/>
              <a:t>处所示的窗口，按照实际到达的步骤勾选“</a:t>
            </a:r>
            <a:r>
              <a:rPr lang="en-US" altLang="zh-CN" b="1" dirty="0"/>
              <a:t>2”</a:t>
            </a:r>
            <a:r>
              <a:rPr lang="zh-CN" altLang="en-US" b="1" dirty="0"/>
              <a:t>处的按钮，该步骤对应的进展会自动累计到“累计完成”列，但如果该步骤尚未全部完成，可以在“</a:t>
            </a:r>
            <a:r>
              <a:rPr lang="en-US" altLang="zh-CN" b="1" dirty="0"/>
              <a:t>3”</a:t>
            </a:r>
            <a:r>
              <a:rPr lang="zh-CN" altLang="en-US" b="1" dirty="0"/>
              <a:t>处输入</a:t>
            </a:r>
            <a:r>
              <a:rPr lang="en-US" altLang="zh-CN" b="1" dirty="0"/>
              <a:t>0-100</a:t>
            </a:r>
            <a:r>
              <a:rPr lang="zh-CN" altLang="en-US" b="1" dirty="0"/>
              <a:t>的该步骤的进展百分比值。</a:t>
            </a:r>
            <a:endParaRPr lang="en-US" altLang="zh-CN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各计划的进展数据详见附件“实际进展信息”。</a:t>
            </a:r>
          </a:p>
        </p:txBody>
      </p:sp>
      <p:sp>
        <p:nvSpPr>
          <p:cNvPr id="2" name="矩形 1"/>
          <p:cNvSpPr/>
          <p:nvPr/>
        </p:nvSpPr>
        <p:spPr>
          <a:xfrm>
            <a:off x="7567684" y="5217880"/>
            <a:ext cx="43263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b="1" dirty="0"/>
              <a:t>数据检测与系统日期有关，比如现在是</a:t>
            </a:r>
            <a:r>
              <a:rPr lang="en-US" altLang="zh-CN" sz="1600" b="1" dirty="0"/>
              <a:t>2019-6-4</a:t>
            </a:r>
            <a:r>
              <a:rPr lang="zh-CN" altLang="zh-CN" sz="1600" b="1" dirty="0"/>
              <a:t>，而第三次检测日期为</a:t>
            </a:r>
            <a:r>
              <a:rPr lang="en-US" altLang="zh-CN" sz="1600" b="1" dirty="0"/>
              <a:t>2019-6-23</a:t>
            </a:r>
            <a:r>
              <a:rPr lang="zh-CN" altLang="zh-CN" sz="1600" b="1" dirty="0"/>
              <a:t>，软件能识别当前日期并对尚未达到的未来日期不做反馈处理，所以在进行第三次进度反馈时，需等到</a:t>
            </a:r>
            <a:r>
              <a:rPr lang="en-US" altLang="zh-CN" sz="1600" b="1" dirty="0"/>
              <a:t>2019-6-23</a:t>
            </a:r>
            <a:r>
              <a:rPr lang="zh-CN" altLang="zh-CN" sz="1600" b="1" dirty="0"/>
              <a:t>之后，否则操作者将无法选择该检测周期。</a:t>
            </a:r>
            <a:endParaRPr lang="zh-CN" altLang="en-US" sz="1600" dirty="0"/>
          </a:p>
        </p:txBody>
      </p:sp>
      <p:pic>
        <p:nvPicPr>
          <p:cNvPr id="18435" name="图片 1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7251438" y="5257162"/>
            <a:ext cx="316246" cy="27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543559" y="3781175"/>
            <a:ext cx="6512154" cy="2873411"/>
            <a:chOff x="4841187" y="3488787"/>
            <a:chExt cx="5491163" cy="2143125"/>
          </a:xfrm>
        </p:grpSpPr>
        <p:pic>
          <p:nvPicPr>
            <p:cNvPr id="18434" name="图片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1187" y="3488787"/>
              <a:ext cx="5491163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矩形 20"/>
            <p:cNvSpPr/>
            <p:nvPr/>
          </p:nvSpPr>
          <p:spPr>
            <a:xfrm>
              <a:off x="5823490" y="5251144"/>
              <a:ext cx="1211959" cy="27546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图三十九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382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50328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十、进度监控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263996" y="1526980"/>
            <a:ext cx="11704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b="1" dirty="0">
                <a:solidFill>
                  <a:srgbClr val="0D8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zh-CN" altLang="zh-CN" sz="2400" b="1" dirty="0">
                <a:solidFill>
                  <a:srgbClr val="0D8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项目进度概览</a:t>
            </a:r>
            <a:endParaRPr lang="zh-CN" altLang="en-US" sz="2400" b="1" dirty="0">
              <a:solidFill>
                <a:srgbClr val="0D89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1002" y="695983"/>
            <a:ext cx="117049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进度监控模块，是根据“进度检测”模块中反馈的进展数据，通过几种常用的进展报告图表，为项目组掌握、分析项目实际进展状态并采取预防和纠偏措施提供便利。</a:t>
            </a:r>
          </a:p>
        </p:txBody>
      </p:sp>
      <p:sp>
        <p:nvSpPr>
          <p:cNvPr id="17" name="矩形 16"/>
          <p:cNvSpPr/>
          <p:nvPr/>
        </p:nvSpPr>
        <p:spPr>
          <a:xfrm>
            <a:off x="321002" y="5026480"/>
            <a:ext cx="117049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/>
              <a:t>上图四十显示了汇总到项目级的进度状态，其中：</a:t>
            </a:r>
            <a:endParaRPr lang="en-US" altLang="zh-CN" b="1" dirty="0"/>
          </a:p>
          <a:p>
            <a:pPr marL="285750" lvl="0" indent="-285750">
              <a:buFont typeface="Wingdings" pitchFamily="2" charset="2"/>
              <a:buChar char="Ø"/>
            </a:pPr>
            <a:r>
              <a:rPr lang="zh-CN" altLang="en-US" b="1" dirty="0"/>
              <a:t>“</a:t>
            </a:r>
            <a:r>
              <a:rPr lang="en-US" altLang="zh-CN" b="1" dirty="0"/>
              <a:t>1”</a:t>
            </a:r>
            <a:r>
              <a:rPr lang="zh-CN" altLang="en-US" b="1" dirty="0"/>
              <a:t>处“预算值”为在检测体系子模块加载的项目预算总费用；</a:t>
            </a:r>
            <a:endParaRPr lang="en-US" altLang="zh-CN" b="1" dirty="0"/>
          </a:p>
          <a:p>
            <a:pPr marL="285750" lvl="0" indent="-285750">
              <a:buFont typeface="Wingdings" pitchFamily="2" charset="2"/>
              <a:buChar char="Ø"/>
            </a:pPr>
            <a:r>
              <a:rPr lang="zh-CN" altLang="en-US" b="1" dirty="0"/>
              <a:t>“</a:t>
            </a:r>
            <a:r>
              <a:rPr lang="en-US" altLang="zh-CN" b="1" dirty="0"/>
              <a:t>2”</a:t>
            </a:r>
            <a:r>
              <a:rPr lang="zh-CN" altLang="en-US" b="1" dirty="0"/>
              <a:t>处为截止到检测周期的计划值（</a:t>
            </a:r>
            <a:r>
              <a:rPr lang="en-US" altLang="zh-CN" b="1" dirty="0"/>
              <a:t>PV</a:t>
            </a:r>
            <a:r>
              <a:rPr lang="zh-CN" altLang="en-US" b="1" dirty="0"/>
              <a:t>，</a:t>
            </a:r>
            <a:r>
              <a:rPr lang="en-US" altLang="zh-CN" b="1" dirty="0"/>
              <a:t>BCWS</a:t>
            </a:r>
            <a:r>
              <a:rPr lang="zh-CN" altLang="en-US" b="1" dirty="0"/>
              <a:t>）和赢得值（</a:t>
            </a:r>
            <a:r>
              <a:rPr lang="en-US" altLang="zh-CN" b="1" dirty="0"/>
              <a:t>EV</a:t>
            </a:r>
            <a:r>
              <a:rPr lang="zh-CN" altLang="en-US" b="1" dirty="0"/>
              <a:t>，</a:t>
            </a:r>
            <a:r>
              <a:rPr lang="en-US" altLang="zh-CN" b="1" dirty="0"/>
              <a:t>BCWP</a:t>
            </a:r>
            <a:r>
              <a:rPr lang="zh-CN" altLang="en-US" b="1" dirty="0"/>
              <a:t>），“进度差值” 即</a:t>
            </a:r>
            <a:r>
              <a:rPr lang="en-US" altLang="zh-CN" b="1" dirty="0"/>
              <a:t>CV=EV-PV</a:t>
            </a:r>
            <a:r>
              <a:rPr lang="zh-CN" altLang="en-US" b="1" dirty="0"/>
              <a:t>；</a:t>
            </a:r>
            <a:endParaRPr lang="en-US" altLang="zh-CN" b="1" dirty="0"/>
          </a:p>
          <a:p>
            <a:pPr marL="285750" lvl="0" indent="-285750">
              <a:buFont typeface="Wingdings" pitchFamily="2" charset="2"/>
              <a:buChar char="Ø"/>
            </a:pPr>
            <a:r>
              <a:rPr lang="zh-CN" altLang="en-US" b="1" dirty="0"/>
              <a:t>“</a:t>
            </a:r>
            <a:r>
              <a:rPr lang="en-US" altLang="zh-CN" b="1" dirty="0"/>
              <a:t>3”</a:t>
            </a:r>
            <a:r>
              <a:rPr lang="zh-CN" altLang="en-US" b="1" dirty="0"/>
              <a:t>处为按预算值计算的进展百分比，以“</a:t>
            </a:r>
            <a:r>
              <a:rPr lang="en-US" altLang="zh-CN" b="1" dirty="0"/>
              <a:t>2</a:t>
            </a:r>
            <a:r>
              <a:rPr lang="zh-CN" altLang="en-US" b="1" dirty="0"/>
              <a:t>”处数据除以“</a:t>
            </a:r>
            <a:r>
              <a:rPr lang="en-US" altLang="zh-CN" b="1" dirty="0"/>
              <a:t>1</a:t>
            </a:r>
            <a:r>
              <a:rPr lang="zh-CN" altLang="en-US" b="1" dirty="0"/>
              <a:t>” ；</a:t>
            </a:r>
            <a:endParaRPr lang="en-US" altLang="zh-CN" b="1" dirty="0"/>
          </a:p>
          <a:p>
            <a:pPr marL="285750" lvl="0" indent="-285750">
              <a:buFont typeface="Wingdings" pitchFamily="2" charset="2"/>
              <a:buChar char="Ø"/>
            </a:pPr>
            <a:r>
              <a:rPr lang="zh-CN" altLang="en-US" b="1" dirty="0"/>
              <a:t>“</a:t>
            </a:r>
            <a:r>
              <a:rPr lang="en-US" altLang="zh-CN" b="1" dirty="0"/>
              <a:t>4</a:t>
            </a:r>
            <a:r>
              <a:rPr lang="zh-CN" altLang="en-US" b="1" dirty="0"/>
              <a:t>”处留有“仅显示异常”按钮，勾选后，下方只显示偏差为负值的信息。对存在进度偏差的内容，需要分析并查找原因，进而采取有效补救措施。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04314" y="2000588"/>
            <a:ext cx="11485584" cy="3025893"/>
            <a:chOff x="404314" y="1998094"/>
            <a:chExt cx="11485584" cy="3174407"/>
          </a:xfrm>
        </p:grpSpPr>
        <p:grpSp>
          <p:nvGrpSpPr>
            <p:cNvPr id="5" name="组合 4"/>
            <p:cNvGrpSpPr/>
            <p:nvPr/>
          </p:nvGrpSpPr>
          <p:grpSpPr>
            <a:xfrm>
              <a:off x="404314" y="1998094"/>
              <a:ext cx="11485584" cy="3121119"/>
              <a:chOff x="404314" y="1990154"/>
              <a:chExt cx="11485584" cy="3586163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314" y="1990154"/>
                <a:ext cx="11485584" cy="3586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8" name="矩形 17"/>
              <p:cNvSpPr/>
              <p:nvPr/>
            </p:nvSpPr>
            <p:spPr>
              <a:xfrm>
                <a:off x="2688609" y="4841694"/>
                <a:ext cx="1160059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dirty="0">
                    <a:solidFill>
                      <a:srgbClr val="FF0000"/>
                    </a:solidFill>
                    <a:latin typeface="Calibri" pitchFamily="34" charset="0"/>
                    <a:ea typeface="宋体" pitchFamily="2" charset="-122"/>
                    <a:cs typeface="宋体" pitchFamily="2" charset="-122"/>
                  </a:rPr>
                  <a:t>图四十</a:t>
                </a:r>
                <a:endParaRPr lang="zh-CN" altLang="en-US" dirty="0">
                  <a:solidFill>
                    <a:prstClr val="black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endParaRPr>
              </a:p>
            </p:txBody>
          </p:sp>
        </p:grp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1263" y="4203845"/>
              <a:ext cx="5598635" cy="968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直接箭头连接符 6"/>
            <p:cNvCxnSpPr/>
            <p:nvPr/>
          </p:nvCxnSpPr>
          <p:spPr>
            <a:xfrm>
              <a:off x="8516203" y="2831910"/>
              <a:ext cx="1890215" cy="1453487"/>
            </a:xfrm>
            <a:prstGeom prst="straightConnector1">
              <a:avLst/>
            </a:prstGeom>
            <a:ln w="38100" cmpd="sng">
              <a:solidFill>
                <a:srgbClr val="1010E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10515600" y="4422860"/>
              <a:ext cx="634621" cy="378432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687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7211501" cy="428624"/>
          </a:xfrm>
        </p:spPr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实验情境介绍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77735" y="698998"/>
            <a:ext cx="11191102" cy="5838280"/>
          </a:xfrm>
          <a:prstGeom prst="rect">
            <a:avLst/>
          </a:prstGeom>
        </p:spPr>
        <p:txBody>
          <a:bodyPr lIns="121917" tIns="60958" rIns="121917" bIns="60958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以一个制造企业新产品研发的项目为案例，采取四人小组分工协作的形式，共同完成项目进度管理工作：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zh-CN" sz="13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zh-CN" sz="2400" b="1" dirty="0"/>
              <a:t>项目</a:t>
            </a:r>
            <a:r>
              <a:rPr lang="zh-CN" altLang="en-US" sz="2400" b="1" dirty="0"/>
              <a:t>任务：</a:t>
            </a:r>
            <a:r>
              <a:rPr lang="zh-CN" altLang="zh-CN" sz="2400" b="1" dirty="0"/>
              <a:t>一个空调制造企业，根据客户反馈和市场调研，拟研制一款新型空调产品，产品型号为</a:t>
            </a:r>
            <a:r>
              <a:rPr lang="en-US" altLang="zh-CN" sz="2400" b="1" dirty="0"/>
              <a:t>KT01</a:t>
            </a:r>
            <a:r>
              <a:rPr lang="zh-CN" altLang="zh-CN" sz="2400" b="1" dirty="0"/>
              <a:t>。</a:t>
            </a:r>
            <a:endParaRPr lang="en-US" altLang="zh-CN" sz="2400" b="1" dirty="0"/>
          </a:p>
          <a:p>
            <a:pPr marL="457200" indent="-457200">
              <a:buAutoNum type="arabicPeriod"/>
            </a:pPr>
            <a:endParaRPr lang="en-US" altLang="zh-CN" sz="1300" b="1" dirty="0"/>
          </a:p>
          <a:p>
            <a:pPr marL="457200" indent="-457200">
              <a:buAutoNum type="arabicPeriod"/>
            </a:pPr>
            <a:r>
              <a:rPr lang="zh-CN" altLang="en-US" sz="2400" b="1" dirty="0"/>
              <a:t>工作内容：</a:t>
            </a:r>
            <a:endParaRPr lang="en-US" altLang="zh-CN" sz="2400" b="1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zh-CN" altLang="en-US" sz="2400" b="1" dirty="0"/>
              <a:t>先由产品经理组织编制研制计划书，报公司评审后正式立项；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zh-CN" altLang="en-US" sz="2400" b="1" dirty="0"/>
              <a:t>立项后，由设计部门组织进行方案设计和技术设计，其间也需按公司评审程序组织评审确认；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zh-CN" altLang="en-US" sz="2400" b="1" dirty="0"/>
              <a:t>研发过程中，需要完成热力学模型样机、产品样机及首件正式产品共三台样机的制作和测试；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zh-CN" altLang="en-US" sz="2400" b="1" dirty="0"/>
              <a:t>为加快产品研制进度，相关样机的产品设计、原材料采购、加工试制和性能测试等各项工作需要交叉进行；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zh-CN" altLang="en-US" sz="2400" b="1" dirty="0"/>
              <a:t>考虑到该产品定型后的批量生产需要，产品研发过程中同步进行现有生产厂房的局部改造，该工作可委托外部施工单位组织实施。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78001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50328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十、进度监控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243664" y="698200"/>
            <a:ext cx="522908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b="1" dirty="0">
                <a:solidFill>
                  <a:srgbClr val="0D8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zh-CN" altLang="en-US" sz="2400" b="1" dirty="0">
                <a:solidFill>
                  <a:srgbClr val="0D8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形象进度曲线</a:t>
            </a:r>
            <a:r>
              <a:rPr lang="zh-CN" altLang="en-US" b="1" dirty="0"/>
              <a:t>（下图四十一）</a:t>
            </a:r>
            <a:endParaRPr lang="en-US" altLang="zh-CN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形象进度，以百分比形式展示工作进展；</a:t>
            </a:r>
            <a:endParaRPr lang="en-US" altLang="zh-CN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直方图显示各检测周期值，曲线显示累计值；</a:t>
            </a:r>
            <a:endParaRPr lang="en-US" altLang="zh-CN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根据图中“</a:t>
            </a:r>
            <a:r>
              <a:rPr lang="en-US" altLang="zh-CN" b="1" dirty="0"/>
              <a:t>2</a:t>
            </a:r>
            <a:r>
              <a:rPr lang="zh-CN" altLang="en-US" b="1" dirty="0"/>
              <a:t>”处实际值与计划值的相对位置，可以很直观地判断出项目进展是乐观还是异常；</a:t>
            </a:r>
            <a:endParaRPr lang="en-US" altLang="zh-CN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图中“</a:t>
            </a:r>
            <a:r>
              <a:rPr lang="en-US" altLang="zh-CN" b="1" dirty="0"/>
              <a:t>1”</a:t>
            </a:r>
            <a:r>
              <a:rPr lang="zh-CN" altLang="en-US" b="1" dirty="0"/>
              <a:t>处有“隐藏表格”按钮，勾选后可看到如右图四十二所示的上图下表，否则只能显示下图所示的图形。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5742" y="3489272"/>
            <a:ext cx="6072574" cy="2925171"/>
            <a:chOff x="157590" y="3045725"/>
            <a:chExt cx="6205997" cy="292517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90" y="3045725"/>
              <a:ext cx="6205997" cy="2925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4481362" y="4508310"/>
              <a:ext cx="1150268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图四十一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39385" y="3489272"/>
            <a:ext cx="5787037" cy="2926666"/>
            <a:chOff x="6339385" y="3837296"/>
            <a:chExt cx="5787037" cy="2926666"/>
          </a:xfrm>
        </p:grpSpPr>
        <p:pic>
          <p:nvPicPr>
            <p:cNvPr id="15" name="图片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385" y="3837296"/>
              <a:ext cx="5787037" cy="2926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10597486" y="5042128"/>
              <a:ext cx="1166883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图四十二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6640022" y="786294"/>
            <a:ext cx="512434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D8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 </a:t>
            </a:r>
            <a:r>
              <a:rPr lang="zh-CN" altLang="en-US" sz="2400" b="1" dirty="0">
                <a:solidFill>
                  <a:srgbClr val="0D8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赢得值曲线</a:t>
            </a:r>
            <a:r>
              <a:rPr lang="zh-CN" altLang="en-US" b="1" dirty="0"/>
              <a:t>（下图四十二）</a:t>
            </a:r>
            <a:endParaRPr lang="en-US" altLang="zh-CN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类似于左侧“形象进度曲线”；</a:t>
            </a:r>
            <a:endParaRPr lang="en-US" altLang="zh-CN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区别在于，形象进度显示进展百分比，而赢得值则以预算费用值的口径显示进展数据。</a:t>
            </a:r>
          </a:p>
        </p:txBody>
      </p:sp>
    </p:spTree>
    <p:extLst>
      <p:ext uri="{BB962C8B-B14F-4D97-AF65-F5344CB8AC3E}">
        <p14:creationId xmlns:p14="http://schemas.microsoft.com/office/powerpoint/2010/main" val="39354570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50328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十、进度监控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243665" y="698200"/>
            <a:ext cx="117049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b="1" dirty="0">
                <a:solidFill>
                  <a:srgbClr val="0D8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 </a:t>
            </a:r>
            <a:r>
              <a:rPr lang="zh-CN" altLang="en-US" sz="2400" b="1" dirty="0">
                <a:solidFill>
                  <a:srgbClr val="0D8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作业状态查询</a:t>
            </a:r>
            <a:endParaRPr lang="en-US" altLang="zh-CN" sz="2400" b="1" dirty="0">
              <a:solidFill>
                <a:srgbClr val="0D89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作业状态查询，其实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是一个互动式的报表工具</a:t>
            </a:r>
            <a:r>
              <a:rPr lang="zh-CN" altLang="en-US" b="1" dirty="0"/>
              <a:t>，可以按照需要查询符合条件的相关作业的进展信息；</a:t>
            </a:r>
            <a:endParaRPr lang="en-US" altLang="zh-CN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下图四十三中“</a:t>
            </a:r>
            <a:r>
              <a:rPr lang="en-US" altLang="zh-CN" b="1" dirty="0"/>
              <a:t>1</a:t>
            </a:r>
            <a:r>
              <a:rPr lang="zh-CN" altLang="en-US" b="1" dirty="0"/>
              <a:t>”处有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很多个</a:t>
            </a:r>
            <a:r>
              <a:rPr lang="zh-CN" altLang="en-US" b="1" dirty="0"/>
              <a:t>不同颜色框示的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选择条件</a:t>
            </a:r>
            <a:r>
              <a:rPr lang="zh-CN" altLang="en-US" b="1" dirty="0"/>
              <a:t>，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可以任意选择或组合使用</a:t>
            </a:r>
            <a:r>
              <a:rPr lang="zh-CN" altLang="en-US" b="1" dirty="0"/>
              <a:t>，为使用者提供了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极大便利</a:t>
            </a:r>
            <a:r>
              <a:rPr lang="zh-CN" altLang="en-US" b="1" dirty="0"/>
              <a:t>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77398" y="2176999"/>
            <a:ext cx="11853103" cy="4495800"/>
            <a:chOff x="177398" y="2176999"/>
            <a:chExt cx="9583737" cy="4495800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98" y="2176999"/>
              <a:ext cx="9583737" cy="449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矩形 17"/>
            <p:cNvSpPr/>
            <p:nvPr/>
          </p:nvSpPr>
          <p:spPr>
            <a:xfrm>
              <a:off x="7400534" y="2516521"/>
              <a:ext cx="1221778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图四十三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6676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50328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十、进度监控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243665" y="698200"/>
            <a:ext cx="1170494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D8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 </a:t>
            </a:r>
            <a:r>
              <a:rPr lang="zh-CN" altLang="en-US" sz="2400" b="1" dirty="0">
                <a:solidFill>
                  <a:srgbClr val="0D89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目标对比分析</a:t>
            </a:r>
            <a:endParaRPr lang="en-US" altLang="zh-CN" sz="2400" b="1" dirty="0">
              <a:solidFill>
                <a:srgbClr val="0D89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按下图四十四所示，点击“</a:t>
            </a:r>
            <a:r>
              <a:rPr lang="en-US" altLang="zh-CN" b="1" dirty="0"/>
              <a:t>3”</a:t>
            </a:r>
            <a:r>
              <a:rPr lang="zh-CN" altLang="en-US" b="1" dirty="0"/>
              <a:t>处“打开计划”，在打开当前文件后，点击“</a:t>
            </a:r>
            <a:r>
              <a:rPr lang="en-US" altLang="zh-CN" b="1" dirty="0"/>
              <a:t>1”</a:t>
            </a:r>
            <a:r>
              <a:rPr lang="zh-CN" altLang="en-US" b="1" dirty="0"/>
              <a:t>处“目标对比”，在弹出的窗口中，在“</a:t>
            </a:r>
            <a:r>
              <a:rPr lang="en-US" altLang="zh-CN" b="1" dirty="0"/>
              <a:t>2”</a:t>
            </a:r>
            <a:r>
              <a:rPr lang="zh-CN" altLang="en-US" b="1" dirty="0"/>
              <a:t>处勾选拟作为对比的目标计划（备选的目标计划，已在前述“保存目标计划”中保存）。</a:t>
            </a:r>
            <a:endParaRPr lang="en-US" altLang="zh-CN" b="1" dirty="0"/>
          </a:p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通过与目标计划的对比，可以很直观地看出每道作业的进展偏差，见图四十五。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1100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6705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216556" y="3266079"/>
            <a:ext cx="5863348" cy="3141047"/>
            <a:chOff x="5929952" y="3204238"/>
            <a:chExt cx="5491163" cy="2595562"/>
          </a:xfrm>
        </p:grpSpPr>
        <p:pic>
          <p:nvPicPr>
            <p:cNvPr id="4097" name="Picture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9952" y="3204238"/>
              <a:ext cx="5491163" cy="2595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矩形 21"/>
            <p:cNvSpPr/>
            <p:nvPr/>
          </p:nvSpPr>
          <p:spPr>
            <a:xfrm>
              <a:off x="8875724" y="5350222"/>
              <a:ext cx="1169028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图四十五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82249" y="3266079"/>
            <a:ext cx="5913889" cy="3195638"/>
            <a:chOff x="184245" y="3072287"/>
            <a:chExt cx="5486400" cy="3195638"/>
          </a:xfrm>
        </p:grpSpPr>
        <p:pic>
          <p:nvPicPr>
            <p:cNvPr id="4100" name="图片 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45" y="3072287"/>
              <a:ext cx="5486400" cy="3195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矩形 22"/>
            <p:cNvSpPr/>
            <p:nvPr/>
          </p:nvSpPr>
          <p:spPr>
            <a:xfrm>
              <a:off x="2652475" y="5362229"/>
              <a:ext cx="1437303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  <a:cs typeface="宋体" pitchFamily="2" charset="-122"/>
                </a:rPr>
                <a:t>图四十四</a:t>
              </a:r>
              <a:endPara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824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23901" y="150328"/>
            <a:ext cx="6810374" cy="428624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十、进度监控</a:t>
            </a:r>
            <a:endParaRPr lang="zh-CN" altLang="en-US" dirty="0">
              <a:latin typeface="Arial" charset="0"/>
              <a:ea typeface="楷体_GB2312" pitchFamily="49" charset="-122"/>
            </a:endParaRPr>
          </a:p>
        </p:txBody>
      </p:sp>
      <p:pic>
        <p:nvPicPr>
          <p:cNvPr id="25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15370175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6775113"/>
            <a:ext cx="242887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373318" y="964331"/>
            <a:ext cx="1043570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Wingdings" pitchFamily="2" charset="2"/>
              <a:buChar char="l"/>
            </a:pPr>
            <a:r>
              <a:rPr lang="zh-CN" altLang="en-US" b="1" dirty="0"/>
              <a:t>进度监控模块，所展示的几种常用的数据图表，从不同视角展示了项目进展的状态：</a:t>
            </a:r>
            <a:endParaRPr lang="en-US" altLang="zh-CN" b="1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b="1" dirty="0"/>
              <a:t>与目标计划相对比，当前进展是提前还是滞后？偏差的程度有多大？</a:t>
            </a:r>
            <a:endParaRPr lang="en-US" altLang="zh-CN" b="1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b="1" dirty="0"/>
              <a:t>对存在的偏差，可以准确地追溯到是哪些作业引起的，每道作业具体的偏差原因和偏差程度：</a:t>
            </a:r>
            <a:endParaRPr lang="en-US" altLang="zh-CN" b="1" dirty="0"/>
          </a:p>
          <a:p>
            <a:pPr marL="1200150" lvl="2" indent="-285750">
              <a:buFont typeface="Calibri" pitchFamily="34" charset="0"/>
              <a:buChar char="―"/>
            </a:pPr>
            <a:r>
              <a:rPr lang="zh-CN" altLang="en-US" b="1" dirty="0"/>
              <a:t>对比目标计划的起止时间，判断当前工作是否按时启动，提前或滞后的程度有多大？</a:t>
            </a:r>
            <a:endParaRPr lang="en-US" altLang="zh-CN" b="1" dirty="0"/>
          </a:p>
          <a:p>
            <a:pPr marL="1200150" lvl="2" indent="-285750">
              <a:buFont typeface="Calibri" pitchFamily="34" charset="0"/>
              <a:buChar char="―"/>
            </a:pPr>
            <a:r>
              <a:rPr lang="zh-CN" altLang="en-US" b="1" dirty="0"/>
              <a:t>对有实际进展的作业，对比当前进展与目标计划预期值的偏差，以判断实际工作强度是否存在问题？</a:t>
            </a:r>
            <a:endParaRPr lang="en-US" altLang="zh-CN" b="1" dirty="0"/>
          </a:p>
          <a:p>
            <a:pPr marL="1200150" lvl="2" indent="-285750">
              <a:buFont typeface="Calibri" pitchFamily="34" charset="0"/>
              <a:buChar char="―"/>
            </a:pPr>
            <a:endParaRPr lang="en-US" altLang="zh-CN" b="1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b="1" dirty="0"/>
              <a:t>依据这些数据和信息，项目管理者能很准确地判断出：</a:t>
            </a:r>
            <a:endParaRPr lang="en-US" altLang="zh-CN" b="1" dirty="0"/>
          </a:p>
          <a:p>
            <a:pPr marL="1200150" lvl="2" indent="-285750">
              <a:buFont typeface="Calibri" pitchFamily="34" charset="0"/>
              <a:buChar char="―"/>
            </a:pPr>
            <a:r>
              <a:rPr lang="zh-CN" altLang="en-US" b="1" dirty="0"/>
              <a:t>存在问题的作业环节；</a:t>
            </a:r>
            <a:endParaRPr lang="en-US" altLang="zh-CN" b="1" dirty="0"/>
          </a:p>
          <a:p>
            <a:pPr marL="1200150" lvl="2" indent="-285750">
              <a:buFont typeface="Calibri" pitchFamily="34" charset="0"/>
              <a:buChar char="―"/>
            </a:pPr>
            <a:r>
              <a:rPr lang="zh-CN" altLang="en-US" b="1" dirty="0"/>
              <a:t>是起止时间的问题还是工作强度的问题；</a:t>
            </a:r>
            <a:endParaRPr lang="en-US" altLang="zh-CN" b="1" dirty="0"/>
          </a:p>
          <a:p>
            <a:pPr marL="1200150" lvl="2" indent="-285750">
              <a:buFont typeface="Calibri" pitchFamily="34" charset="0"/>
              <a:buChar char="―"/>
            </a:pPr>
            <a:r>
              <a:rPr lang="zh-CN" altLang="en-US" b="1" dirty="0"/>
              <a:t>如未按计划启动，是外界条件导致的滞后还是内部原因引起的？是偶然因素还是团队普遍性的问题？</a:t>
            </a:r>
            <a:endParaRPr lang="en-US" altLang="zh-CN" b="1" dirty="0"/>
          </a:p>
          <a:p>
            <a:pPr marL="1200150" lvl="2" indent="-285750">
              <a:buFont typeface="Calibri" pitchFamily="34" charset="0"/>
              <a:buChar char="―"/>
            </a:pPr>
            <a:r>
              <a:rPr lang="zh-CN" altLang="en-US" b="1" dirty="0"/>
              <a:t>虽然按时启动、但进展不足，是出现了特殊情况？是团队自身努力不够？还是原计划过于乐观或资源不足？</a:t>
            </a:r>
            <a:endParaRPr lang="en-US" altLang="zh-CN" b="1" dirty="0"/>
          </a:p>
          <a:p>
            <a:pPr marL="1200150" lvl="2" indent="-285750">
              <a:buFont typeface="Calibri" pitchFamily="34" charset="0"/>
              <a:buChar char="―"/>
            </a:pPr>
            <a:endParaRPr lang="en-US" altLang="zh-CN" b="1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b="1" dirty="0"/>
              <a:t>有了这些素材，项目管理者在制订预防或纠偏措施时，才能有的放矢，这也正是项目管理软件的优势所在。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1100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6705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0913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2202440"/>
            <a:ext cx="12192000" cy="2419703"/>
            <a:chOff x="170694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69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altLang="zh-CN" sz="10666" dirty="0">
                  <a:solidFill>
                    <a:prstClr val="white">
                      <a:lumMod val="95000"/>
                    </a:prst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Arial"/>
                </a:rPr>
                <a:t>03</a:t>
              </a:r>
              <a:endParaRPr lang="zh-CN" altLang="en-US" sz="10666" dirty="0">
                <a:solidFill>
                  <a:prstClr val="white">
                    <a:lumMod val="9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Arial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970635" y="2982043"/>
            <a:ext cx="7309941" cy="830999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普华科技公司简介</a:t>
            </a:r>
            <a:endParaRPr lang="en-GB" altLang="zh-CN" sz="4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210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549942-EBCF-498A-96E9-B5FABBEF61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42" r="54937" b="687"/>
          <a:stretch/>
        </p:blipFill>
        <p:spPr>
          <a:xfrm>
            <a:off x="8153586" y="-52902"/>
            <a:ext cx="4038415" cy="691090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368C050-4071-4148-A54E-E403644A723D}"/>
              </a:ext>
            </a:extLst>
          </p:cNvPr>
          <p:cNvSpPr/>
          <p:nvPr/>
        </p:nvSpPr>
        <p:spPr>
          <a:xfrm>
            <a:off x="0" y="949614"/>
            <a:ext cx="8976320" cy="13009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solidFill>
                <a:prstClr val="white"/>
              </a:solidFill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2A51551A-437E-484A-8691-04A91B6FED75}"/>
              </a:ext>
            </a:extLst>
          </p:cNvPr>
          <p:cNvSpPr txBox="1"/>
          <p:nvPr/>
        </p:nvSpPr>
        <p:spPr>
          <a:xfrm>
            <a:off x="459267" y="890090"/>
            <a:ext cx="8009104" cy="1323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专业项目管理整体解决方案著名提供商</a:t>
            </a:r>
            <a:endParaRPr lang="en-US" altLang="zh-CN" sz="2667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67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中国项目管理信息化建设领域的领导企业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F66DDF5-3403-4351-A65B-DBA784EE5D77}"/>
              </a:ext>
            </a:extLst>
          </p:cNvPr>
          <p:cNvSpPr txBox="1"/>
          <p:nvPr/>
        </p:nvSpPr>
        <p:spPr>
          <a:xfrm>
            <a:off x="234748" y="2276331"/>
            <a:ext cx="7981387" cy="412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7974" indent="-507974">
              <a:lnSpc>
                <a:spcPct val="150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公司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1992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年成立</a:t>
            </a:r>
            <a:r>
              <a:rPr lang="zh-CN" altLang="en-US" sz="16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，一直致力于项目管理研究及信息化实践事业，提供全面的项目管理服务和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信息化解决方案</a:t>
            </a:r>
            <a:r>
              <a:rPr lang="zh-CN" altLang="en-US" sz="16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</a:p>
          <a:p>
            <a:pPr marL="507974" indent="-507974">
              <a:lnSpc>
                <a:spcPct val="150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超过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2600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个企业</a:t>
            </a:r>
            <a:r>
              <a:rPr lang="zh-CN" altLang="en-US" sz="16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选择了普华的产品和服务，超过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3500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个单位</a:t>
            </a:r>
            <a:r>
              <a:rPr lang="zh-CN" altLang="en-US" sz="16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用户在使用普华的产品和服务，超过</a:t>
            </a:r>
            <a:r>
              <a:rPr lang="en-US" altLang="zh-CN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40000</a:t>
            </a:r>
            <a:r>
              <a:rPr lang="zh-CN" altLang="en-US" sz="16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</a:t>
            </a:r>
            <a:r>
              <a:rPr lang="zh-CN" altLang="en-US" sz="16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接受过普华的培训！</a:t>
            </a:r>
          </a:p>
          <a:p>
            <a:pPr marL="507974" indent="-507974">
              <a:lnSpc>
                <a:spcPct val="150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入选互联网周刊联合</a:t>
            </a:r>
            <a:r>
              <a:rPr lang="en-US" altLang="zh-CN" sz="1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eNet</a:t>
            </a:r>
            <a:r>
              <a:rPr lang="zh-CN" altLang="en-US" sz="1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研究院发布的</a:t>
            </a:r>
            <a:r>
              <a:rPr lang="en-US" altLang="zh-CN" sz="1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2017</a:t>
            </a:r>
            <a:r>
              <a:rPr lang="zh-CN" altLang="en-US" sz="1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年中国企业咨询服务百强单位。</a:t>
            </a:r>
            <a:endParaRPr lang="en-US" altLang="zh-CN" sz="1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07974" indent="-507974">
              <a:lnSpc>
                <a:spcPct val="150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全国高校项目管理大赛指定软件和技术支持单位。</a:t>
            </a:r>
            <a:endParaRPr lang="en-US" altLang="zh-CN" sz="1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07974" indent="-507974">
              <a:lnSpc>
                <a:spcPct val="150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拥有</a:t>
            </a:r>
            <a:r>
              <a:rPr lang="en-US" altLang="zh-CN" sz="1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13</a:t>
            </a:r>
            <a:r>
              <a:rPr lang="zh-CN" altLang="en-US" sz="1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家分子公司；员工</a:t>
            </a:r>
            <a:r>
              <a:rPr lang="en-US" altLang="zh-CN" sz="1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300+</a:t>
            </a:r>
            <a:r>
              <a:rPr lang="zh-CN" altLang="en-US" sz="1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（有</a:t>
            </a:r>
            <a:r>
              <a:rPr lang="en-US" altLang="zh-CN" sz="1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53</a:t>
            </a:r>
            <a:r>
              <a:rPr lang="zh-CN" altLang="en-US" sz="1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</a:t>
            </a:r>
            <a:r>
              <a:rPr lang="en-US" altLang="zh-CN" sz="1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PMP</a:t>
            </a:r>
            <a:r>
              <a:rPr lang="zh-CN" altLang="en-US" sz="1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）；工程建设行业项目管理</a:t>
            </a:r>
            <a:r>
              <a:rPr lang="en-US" altLang="zh-CN" sz="1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IT</a:t>
            </a:r>
            <a:r>
              <a:rPr lang="zh-CN" altLang="en-US" sz="1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解决方案市场占有率第一；</a:t>
            </a:r>
          </a:p>
          <a:p>
            <a:pPr marL="507974" indent="-507974">
              <a:lnSpc>
                <a:spcPct val="150000"/>
              </a:lnSpc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新三板上市公司。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D7AF6AA-49EA-40E6-879D-50FB255B8CD6}"/>
              </a:ext>
            </a:extLst>
          </p:cNvPr>
          <p:cNvSpPr txBox="1">
            <a:spLocks/>
          </p:cNvSpPr>
          <p:nvPr/>
        </p:nvSpPr>
        <p:spPr>
          <a:xfrm>
            <a:off x="1041642" y="185713"/>
            <a:ext cx="6070299" cy="60364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</a:p>
        </p:txBody>
      </p:sp>
    </p:spTree>
    <p:extLst>
      <p:ext uri="{BB962C8B-B14F-4D97-AF65-F5344CB8AC3E}">
        <p14:creationId xmlns:p14="http://schemas.microsoft.com/office/powerpoint/2010/main" val="145527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>
        <p:fade/>
      </p:transition>
    </mc:Choice>
    <mc:Fallback xmlns="">
      <p:transition advTm="2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019C1B5-2E01-45CF-BE65-7B771C635AD8}"/>
              </a:ext>
            </a:extLst>
          </p:cNvPr>
          <p:cNvGrpSpPr/>
          <p:nvPr/>
        </p:nvGrpSpPr>
        <p:grpSpPr>
          <a:xfrm>
            <a:off x="1296393" y="1028734"/>
            <a:ext cx="9599215" cy="5664630"/>
            <a:chOff x="932832" y="1369747"/>
            <a:chExt cx="7449091" cy="4171751"/>
          </a:xfrm>
        </p:grpSpPr>
        <p:sp>
          <p:nvSpPr>
            <p:cNvPr id="3" name="Oval 6">
              <a:extLst>
                <a:ext uri="{FF2B5EF4-FFF2-40B4-BE49-F238E27FC236}">
                  <a16:creationId xmlns:a16="http://schemas.microsoft.com/office/drawing/2014/main" id="{0D978B96-7941-46B1-9A2A-BFCDD6D27DD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47864" y="2139702"/>
              <a:ext cx="2592000" cy="2591583"/>
            </a:xfrm>
            <a:prstGeom prst="ellipse">
              <a:avLst/>
            </a:prstGeom>
            <a:solidFill>
              <a:srgbClr val="FFC000"/>
            </a:solidFill>
            <a:ln w="228600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rgbClr val="5B9BD5"/>
                </a:buClr>
                <a:defRPr/>
              </a:pPr>
              <a:endParaRPr lang="zh-CN" altLang="zh-CN" sz="4741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1762C175-122C-4ED9-B425-37BCD05EEFD9}"/>
                </a:ext>
              </a:extLst>
            </p:cNvPr>
            <p:cNvGrpSpPr/>
            <p:nvPr/>
          </p:nvGrpSpPr>
          <p:grpSpPr>
            <a:xfrm>
              <a:off x="932832" y="1369747"/>
              <a:ext cx="7227012" cy="4171751"/>
              <a:chOff x="1505876" y="1257536"/>
              <a:chExt cx="5972448" cy="3447562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9EBCF861-D56A-4C0A-AF8B-2AC156550FE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39505" y="1309720"/>
                <a:ext cx="2230814" cy="1443928"/>
              </a:xfrm>
              <a:custGeom>
                <a:avLst/>
                <a:gdLst>
                  <a:gd name="T0" fmla="*/ 210378217 w 440"/>
                  <a:gd name="T1" fmla="*/ 70591438 h 324"/>
                  <a:gd name="T2" fmla="*/ 148748133 w 440"/>
                  <a:gd name="T3" fmla="*/ 0 h 324"/>
                  <a:gd name="T4" fmla="*/ 0 w 440"/>
                  <a:gd name="T5" fmla="*/ 0 h 324"/>
                  <a:gd name="T6" fmla="*/ 0 w 440"/>
                  <a:gd name="T7" fmla="*/ 154111420 h 324"/>
                  <a:gd name="T8" fmla="*/ 159190659 w 440"/>
                  <a:gd name="T9" fmla="*/ 154580707 h 324"/>
                  <a:gd name="T10" fmla="*/ 210378217 w 440"/>
                  <a:gd name="T11" fmla="*/ 70591438 h 3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40"/>
                  <a:gd name="T19" fmla="*/ 0 h 324"/>
                  <a:gd name="T20" fmla="*/ 440 w 440"/>
                  <a:gd name="T21" fmla="*/ 324 h 32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40" h="324">
                    <a:moveTo>
                      <a:pt x="440" y="148"/>
                    </a:moveTo>
                    <a:cubicBezTo>
                      <a:pt x="311" y="0"/>
                      <a:pt x="311" y="0"/>
                      <a:pt x="3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333" y="324"/>
                      <a:pt x="333" y="324"/>
                      <a:pt x="333" y="324"/>
                    </a:cubicBezTo>
                    <a:cubicBezTo>
                      <a:pt x="333" y="324"/>
                      <a:pt x="338" y="201"/>
                      <a:pt x="440" y="148"/>
                    </a:cubicBezTo>
                    <a:close/>
                  </a:path>
                </a:pathLst>
              </a:custGeom>
              <a:solidFill>
                <a:srgbClr val="00B0F0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3792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Freeform 10">
                <a:extLst>
                  <a:ext uri="{FF2B5EF4-FFF2-40B4-BE49-F238E27FC236}">
                    <a16:creationId xmlns:a16="http://schemas.microsoft.com/office/drawing/2014/main" id="{1CBC2E37-1184-400C-A4AD-43F5135D6A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3859" y="1257536"/>
                <a:ext cx="2234465" cy="1443928"/>
              </a:xfrm>
              <a:custGeom>
                <a:avLst/>
                <a:gdLst>
                  <a:gd name="T0" fmla="*/ 0 w 441"/>
                  <a:gd name="T1" fmla="*/ 70591438 h 324"/>
                  <a:gd name="T2" fmla="*/ 61967706 w 441"/>
                  <a:gd name="T3" fmla="*/ 0 h 324"/>
                  <a:gd name="T4" fmla="*/ 210330661 w 441"/>
                  <a:gd name="T5" fmla="*/ 0 h 324"/>
                  <a:gd name="T6" fmla="*/ 210330661 w 441"/>
                  <a:gd name="T7" fmla="*/ 154111420 h 324"/>
                  <a:gd name="T8" fmla="*/ 51538414 w 441"/>
                  <a:gd name="T9" fmla="*/ 154580707 h 324"/>
                  <a:gd name="T10" fmla="*/ 0 w 441"/>
                  <a:gd name="T11" fmla="*/ 70591438 h 3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41"/>
                  <a:gd name="T19" fmla="*/ 0 h 324"/>
                  <a:gd name="T20" fmla="*/ 441 w 441"/>
                  <a:gd name="T21" fmla="*/ 324 h 32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41" h="324">
                    <a:moveTo>
                      <a:pt x="0" y="148"/>
                    </a:moveTo>
                    <a:cubicBezTo>
                      <a:pt x="130" y="0"/>
                      <a:pt x="130" y="0"/>
                      <a:pt x="130" y="0"/>
                    </a:cubicBezTo>
                    <a:cubicBezTo>
                      <a:pt x="441" y="0"/>
                      <a:pt x="441" y="0"/>
                      <a:pt x="441" y="0"/>
                    </a:cubicBezTo>
                    <a:cubicBezTo>
                      <a:pt x="441" y="323"/>
                      <a:pt x="441" y="323"/>
                      <a:pt x="441" y="323"/>
                    </a:cubicBezTo>
                    <a:cubicBezTo>
                      <a:pt x="108" y="324"/>
                      <a:pt x="108" y="324"/>
                      <a:pt x="108" y="324"/>
                    </a:cubicBezTo>
                    <a:cubicBezTo>
                      <a:pt x="108" y="324"/>
                      <a:pt x="103" y="201"/>
                      <a:pt x="0" y="148"/>
                    </a:cubicBezTo>
                    <a:close/>
                  </a:path>
                </a:pathLst>
              </a:custGeom>
              <a:solidFill>
                <a:srgbClr val="00B0F0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3792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Freeform 12">
                <a:extLst>
                  <a:ext uri="{FF2B5EF4-FFF2-40B4-BE49-F238E27FC236}">
                    <a16:creationId xmlns:a16="http://schemas.microsoft.com/office/drawing/2014/main" id="{841C208E-F5EF-40D8-B3AE-239245FE42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39505" y="3174869"/>
                <a:ext cx="2230814" cy="1530229"/>
              </a:xfrm>
              <a:custGeom>
                <a:avLst/>
                <a:gdLst>
                  <a:gd name="T0" fmla="*/ 210378217 w 440"/>
                  <a:gd name="T1" fmla="*/ 83989230 h 324"/>
                  <a:gd name="T2" fmla="*/ 148748133 w 440"/>
                  <a:gd name="T3" fmla="*/ 154580635 h 324"/>
                  <a:gd name="T4" fmla="*/ 0 w 440"/>
                  <a:gd name="T5" fmla="*/ 154580635 h 324"/>
                  <a:gd name="T6" fmla="*/ 0 w 440"/>
                  <a:gd name="T7" fmla="*/ 905526 h 324"/>
                  <a:gd name="T8" fmla="*/ 159190659 w 440"/>
                  <a:gd name="T9" fmla="*/ 0 h 324"/>
                  <a:gd name="T10" fmla="*/ 210378217 w 440"/>
                  <a:gd name="T11" fmla="*/ 83989230 h 3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40"/>
                  <a:gd name="T19" fmla="*/ 0 h 324"/>
                  <a:gd name="T20" fmla="*/ 440 w 440"/>
                  <a:gd name="T21" fmla="*/ 324 h 32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40" h="324">
                    <a:moveTo>
                      <a:pt x="440" y="176"/>
                    </a:moveTo>
                    <a:cubicBezTo>
                      <a:pt x="311" y="324"/>
                      <a:pt x="311" y="324"/>
                      <a:pt x="311" y="324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3" y="0"/>
                      <a:pt x="333" y="0"/>
                      <a:pt x="333" y="0"/>
                    </a:cubicBezTo>
                    <a:cubicBezTo>
                      <a:pt x="333" y="0"/>
                      <a:pt x="338" y="124"/>
                      <a:pt x="440" y="176"/>
                    </a:cubicBezTo>
                    <a:close/>
                  </a:path>
                </a:pathLst>
              </a:custGeom>
              <a:solidFill>
                <a:srgbClr val="00B0F0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3792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14">
                <a:extLst>
                  <a:ext uri="{FF2B5EF4-FFF2-40B4-BE49-F238E27FC236}">
                    <a16:creationId xmlns:a16="http://schemas.microsoft.com/office/drawing/2014/main" id="{19F35158-AA5C-4596-9D30-2D896E2EC4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3858" y="3174868"/>
                <a:ext cx="2234465" cy="1530229"/>
              </a:xfrm>
              <a:custGeom>
                <a:avLst/>
                <a:gdLst>
                  <a:gd name="T0" fmla="*/ 0 w 441"/>
                  <a:gd name="T1" fmla="*/ 83989230 h 324"/>
                  <a:gd name="T2" fmla="*/ 61967706 w 441"/>
                  <a:gd name="T3" fmla="*/ 154580635 h 324"/>
                  <a:gd name="T4" fmla="*/ 210330661 w 441"/>
                  <a:gd name="T5" fmla="*/ 154580635 h 324"/>
                  <a:gd name="T6" fmla="*/ 210330661 w 441"/>
                  <a:gd name="T7" fmla="*/ 905526 h 324"/>
                  <a:gd name="T8" fmla="*/ 51538414 w 441"/>
                  <a:gd name="T9" fmla="*/ 0 h 324"/>
                  <a:gd name="T10" fmla="*/ 0 w 441"/>
                  <a:gd name="T11" fmla="*/ 83989230 h 3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41"/>
                  <a:gd name="T19" fmla="*/ 0 h 324"/>
                  <a:gd name="T20" fmla="*/ 441 w 441"/>
                  <a:gd name="T21" fmla="*/ 324 h 32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41" h="324">
                    <a:moveTo>
                      <a:pt x="0" y="176"/>
                    </a:moveTo>
                    <a:cubicBezTo>
                      <a:pt x="130" y="324"/>
                      <a:pt x="130" y="324"/>
                      <a:pt x="130" y="324"/>
                    </a:cubicBezTo>
                    <a:cubicBezTo>
                      <a:pt x="441" y="324"/>
                      <a:pt x="441" y="324"/>
                      <a:pt x="441" y="324"/>
                    </a:cubicBezTo>
                    <a:cubicBezTo>
                      <a:pt x="441" y="2"/>
                      <a:pt x="441" y="2"/>
                      <a:pt x="441" y="2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03" y="124"/>
                      <a:pt x="0" y="176"/>
                    </a:cubicBezTo>
                    <a:close/>
                  </a:path>
                </a:pathLst>
              </a:custGeom>
              <a:solidFill>
                <a:srgbClr val="00B0F0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3792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7D0467EB-13B9-4F62-878F-17E97E0F9B7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635855" y="2013033"/>
                <a:ext cx="1904040" cy="190404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wrap="square" rIns="0" anchor="b"/>
              <a:lstStyle/>
              <a:p>
                <a:endParaRPr lang="en-US" sz="1659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ヒラギノ角ゴ Pro W3"/>
                </a:endParaRPr>
              </a:p>
            </p:txBody>
          </p:sp>
          <p:sp>
            <p:nvSpPr>
              <p:cNvPr id="24" name="Text Box 74">
                <a:extLst>
                  <a:ext uri="{FF2B5EF4-FFF2-40B4-BE49-F238E27FC236}">
                    <a16:creationId xmlns:a16="http://schemas.microsoft.com/office/drawing/2014/main" id="{A02FC8B1-E6FC-4F50-BB5B-2BD15F3A5FB8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05876" y="1461501"/>
                <a:ext cx="1680717" cy="225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 anchorCtr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zh-CN" altLang="en-US" sz="2133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项目管理咨询</a:t>
                </a:r>
                <a:endParaRPr lang="en-US" sz="2133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Text Box 83">
                <a:extLst>
                  <a:ext uri="{FF2B5EF4-FFF2-40B4-BE49-F238E27FC236}">
                    <a16:creationId xmlns:a16="http://schemas.microsoft.com/office/drawing/2014/main" id="{E196C8E3-5AE6-4BCB-A103-08B01C86F64E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718232" y="2586139"/>
                <a:ext cx="1708709" cy="8366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 anchorCtr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lnSpc>
                    <a:spcPts val="4977"/>
                  </a:lnSpc>
                </a:pPr>
                <a:r>
                  <a:rPr lang="zh-CN" altLang="en-US" sz="3733" dirty="0">
                    <a:solidFill>
                      <a:srgbClr val="7F7F7F">
                        <a:lumMod val="1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演绎纯正</a:t>
                </a:r>
                <a:endParaRPr lang="en-US" altLang="zh-CN" sz="3733" dirty="0">
                  <a:solidFill>
                    <a:srgbClr val="7F7F7F">
                      <a:lumMod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eaLnBrk="1" hangingPunct="1">
                  <a:lnSpc>
                    <a:spcPts val="4977"/>
                  </a:lnSpc>
                </a:pPr>
                <a:r>
                  <a:rPr lang="zh-CN" altLang="en-US" sz="3733" dirty="0">
                    <a:solidFill>
                      <a:srgbClr val="7F7F7F">
                        <a:lumMod val="1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项目管理</a:t>
                </a:r>
                <a:endParaRPr lang="en-US" sz="3733" dirty="0">
                  <a:solidFill>
                    <a:srgbClr val="7F7F7F">
                      <a:lumMod val="1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Text Box 74">
                <a:extLst>
                  <a:ext uri="{FF2B5EF4-FFF2-40B4-BE49-F238E27FC236}">
                    <a16:creationId xmlns:a16="http://schemas.microsoft.com/office/drawing/2014/main" id="{DF302BCB-BA5C-4517-9B9E-CA5D66A2F89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5531686" y="1409321"/>
                <a:ext cx="1680717" cy="225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 anchorCtr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zh-CN" altLang="en-US" sz="2133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项目管理培训</a:t>
                </a:r>
                <a:endParaRPr lang="en-US" sz="2133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Text Box 74">
                <a:extLst>
                  <a:ext uri="{FF2B5EF4-FFF2-40B4-BE49-F238E27FC236}">
                    <a16:creationId xmlns:a16="http://schemas.microsoft.com/office/drawing/2014/main" id="{7513B8AE-1059-4707-A24C-16CAD48B3F0B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678073" y="3340877"/>
                <a:ext cx="1727343" cy="225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 anchorCtr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zh-CN" altLang="en-US" sz="2133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项目管理软件开发</a:t>
                </a:r>
                <a:endParaRPr lang="en-US" sz="2133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Text Box 74">
                <a:extLst>
                  <a:ext uri="{FF2B5EF4-FFF2-40B4-BE49-F238E27FC236}">
                    <a16:creationId xmlns:a16="http://schemas.microsoft.com/office/drawing/2014/main" id="{19A21FE1-22B6-4D24-9F58-4A5554F8125E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5675660" y="3388853"/>
                <a:ext cx="1680717" cy="225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 anchorCtr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CN" sz="2133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IT</a:t>
                </a:r>
                <a:r>
                  <a:rPr lang="zh-CN" altLang="en-US" sz="2133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规划与系统实施</a:t>
                </a:r>
                <a:endParaRPr lang="en-US" sz="2133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TextBox 18">
              <a:extLst>
                <a:ext uri="{FF2B5EF4-FFF2-40B4-BE49-F238E27FC236}">
                  <a16:creationId xmlns:a16="http://schemas.microsoft.com/office/drawing/2014/main" id="{C03F7E46-EC91-404C-8691-30828AD303B9}"/>
                </a:ext>
              </a:extLst>
            </p:cNvPr>
            <p:cNvSpPr txBox="1"/>
            <p:nvPr/>
          </p:nvSpPr>
          <p:spPr>
            <a:xfrm>
              <a:off x="1240472" y="2024578"/>
              <a:ext cx="1651182" cy="1020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67" b="1" dirty="0">
                  <a:solidFill>
                    <a:prstClr val="white"/>
                  </a:solidFill>
                  <a:latin typeface="微软雅黑"/>
                  <a:ea typeface="微软雅黑"/>
                </a:rPr>
                <a:t>● 管理体系文件</a:t>
              </a:r>
              <a:endParaRPr lang="en-US" altLang="zh-CN" sz="1867" b="1" dirty="0">
                <a:solidFill>
                  <a:prstClr val="white"/>
                </a:solidFill>
                <a:latin typeface="微软雅黑"/>
                <a:ea typeface="微软雅黑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867" b="1" dirty="0">
                  <a:solidFill>
                    <a:prstClr val="white"/>
                  </a:solidFill>
                  <a:latin typeface="微软雅黑"/>
                  <a:ea typeface="微软雅黑"/>
                </a:rPr>
                <a:t>● 业务流程设计</a:t>
              </a:r>
              <a:endParaRPr lang="en-US" altLang="zh-CN" sz="1867" b="1" dirty="0">
                <a:solidFill>
                  <a:prstClr val="white"/>
                </a:solidFill>
                <a:latin typeface="微软雅黑"/>
                <a:ea typeface="微软雅黑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867" b="1" dirty="0">
                  <a:solidFill>
                    <a:prstClr val="white"/>
                  </a:solidFill>
                  <a:latin typeface="微软雅黑"/>
                  <a:ea typeface="微软雅黑"/>
                </a:rPr>
                <a:t>● 项目管理</a:t>
              </a:r>
              <a:r>
                <a:rPr lang="en-US" altLang="zh-CN" sz="1867" b="1" dirty="0">
                  <a:solidFill>
                    <a:prstClr val="white"/>
                  </a:solidFill>
                  <a:latin typeface="微软雅黑"/>
                  <a:ea typeface="微软雅黑"/>
                </a:rPr>
                <a:t>IT</a:t>
              </a:r>
              <a:r>
                <a:rPr lang="zh-CN" altLang="en-US" sz="1867" b="1" dirty="0">
                  <a:solidFill>
                    <a:prstClr val="white"/>
                  </a:solidFill>
                  <a:latin typeface="微软雅黑"/>
                  <a:ea typeface="微软雅黑"/>
                </a:rPr>
                <a:t>规划</a:t>
              </a:r>
            </a:p>
          </p:txBody>
        </p:sp>
        <p:sp>
          <p:nvSpPr>
            <p:cNvPr id="6" name="TextBox 19">
              <a:extLst>
                <a:ext uri="{FF2B5EF4-FFF2-40B4-BE49-F238E27FC236}">
                  <a16:creationId xmlns:a16="http://schemas.microsoft.com/office/drawing/2014/main" id="{89EC6A85-0630-409E-96F1-1108E03A4ACE}"/>
                </a:ext>
              </a:extLst>
            </p:cNvPr>
            <p:cNvSpPr txBox="1"/>
            <p:nvPr/>
          </p:nvSpPr>
          <p:spPr>
            <a:xfrm>
              <a:off x="6022990" y="1894437"/>
              <a:ext cx="2358933" cy="1020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67" b="1" dirty="0">
                  <a:solidFill>
                    <a:prstClr val="white"/>
                  </a:solidFill>
                  <a:latin typeface="微软雅黑"/>
                  <a:ea typeface="微软雅黑"/>
                </a:rPr>
                <a:t>● </a:t>
              </a:r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项目管理知识体系培训</a:t>
              </a:r>
              <a:endParaRPr lang="en-US" altLang="zh-CN" sz="18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867" b="1" dirty="0">
                  <a:solidFill>
                    <a:prstClr val="white"/>
                  </a:solidFill>
                  <a:latin typeface="微软雅黑"/>
                  <a:ea typeface="微软雅黑"/>
                </a:rPr>
                <a:t>● </a:t>
              </a:r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项目管理软件</a:t>
              </a:r>
              <a:r>
                <a:rPr lang="en-US" altLang="zh-CN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PPE</a:t>
              </a:r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</a:t>
              </a:r>
              <a:endParaRPr lang="en-US" altLang="zh-CN" sz="18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课程定制</a:t>
              </a: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C0E544A-E43D-47F2-AF0C-215C003E1324}"/>
                </a:ext>
              </a:extLst>
            </p:cNvPr>
            <p:cNvSpPr txBox="1"/>
            <p:nvPr/>
          </p:nvSpPr>
          <p:spPr>
            <a:xfrm>
              <a:off x="1249573" y="4198053"/>
              <a:ext cx="1851928" cy="133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67" b="1" dirty="0">
                  <a:solidFill>
                    <a:prstClr val="white"/>
                  </a:solidFill>
                  <a:latin typeface="微软雅黑"/>
                  <a:ea typeface="微软雅黑"/>
                </a:rPr>
                <a:t>●  </a:t>
              </a:r>
              <a:r>
                <a:rPr lang="en-US" altLang="zh-CN" sz="1867" b="1" dirty="0" err="1">
                  <a:solidFill>
                    <a:prstClr val="white"/>
                  </a:solidFill>
                  <a:latin typeface="微软雅黑"/>
                  <a:ea typeface="微软雅黑"/>
                </a:rPr>
                <a:t>PowerOn</a:t>
              </a:r>
              <a:endParaRPr lang="en-US" altLang="zh-CN" sz="1867" b="1" dirty="0">
                <a:solidFill>
                  <a:prstClr val="white"/>
                </a:solidFill>
                <a:latin typeface="微软雅黑"/>
                <a:ea typeface="微软雅黑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867" b="1" dirty="0">
                  <a:solidFill>
                    <a:prstClr val="white"/>
                  </a:solidFill>
                  <a:latin typeface="微软雅黑"/>
                  <a:ea typeface="微软雅黑"/>
                </a:rPr>
                <a:t>●  </a:t>
              </a:r>
              <a:r>
                <a:rPr lang="en-US" altLang="zh-CN" sz="1867" b="1" dirty="0" err="1">
                  <a:solidFill>
                    <a:prstClr val="white"/>
                  </a:solidFill>
                  <a:latin typeface="微软雅黑"/>
                  <a:ea typeface="微软雅黑"/>
                </a:rPr>
                <a:t>PowerPIP</a:t>
              </a:r>
              <a:endParaRPr lang="en-US" altLang="zh-CN" sz="1867" b="1" dirty="0">
                <a:solidFill>
                  <a:prstClr val="white"/>
                </a:solidFill>
                <a:latin typeface="微软雅黑"/>
                <a:ea typeface="微软雅黑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867" b="1" dirty="0">
                  <a:solidFill>
                    <a:prstClr val="white"/>
                  </a:solidFill>
                  <a:latin typeface="微软雅黑"/>
                  <a:ea typeface="微软雅黑"/>
                </a:rPr>
                <a:t>●  </a:t>
              </a:r>
              <a:r>
                <a:rPr lang="en-US" altLang="zh-CN" sz="1867" b="1" dirty="0">
                  <a:solidFill>
                    <a:prstClr val="white"/>
                  </a:solidFill>
                  <a:latin typeface="微软雅黑"/>
                  <a:ea typeface="微软雅黑"/>
                </a:rPr>
                <a:t>PowerPPE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867" b="1" dirty="0">
                  <a:solidFill>
                    <a:prstClr val="white"/>
                  </a:solidFill>
                  <a:latin typeface="微软雅黑"/>
                  <a:ea typeface="微软雅黑"/>
                </a:rPr>
                <a:t>●  </a:t>
              </a:r>
              <a:r>
                <a:rPr lang="en-US" altLang="zh-CN" sz="1867" b="1" dirty="0" err="1">
                  <a:solidFill>
                    <a:prstClr val="white"/>
                  </a:solidFill>
                  <a:latin typeface="微软雅黑"/>
                  <a:ea typeface="微软雅黑"/>
                </a:rPr>
                <a:t>PowerBIM</a:t>
              </a:r>
              <a:endParaRPr lang="zh-CN" altLang="en-US" sz="1867" b="1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" name="TextBox 21">
              <a:extLst>
                <a:ext uri="{FF2B5EF4-FFF2-40B4-BE49-F238E27FC236}">
                  <a16:creationId xmlns:a16="http://schemas.microsoft.com/office/drawing/2014/main" id="{9FAA515A-1331-4F32-98A2-37B7A818F545}"/>
                </a:ext>
              </a:extLst>
            </p:cNvPr>
            <p:cNvSpPr txBox="1"/>
            <p:nvPr/>
          </p:nvSpPr>
          <p:spPr>
            <a:xfrm>
              <a:off x="6054511" y="4339468"/>
              <a:ext cx="2105333" cy="1020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67" b="1" dirty="0">
                  <a:solidFill>
                    <a:prstClr val="white"/>
                  </a:solidFill>
                  <a:latin typeface="微软雅黑"/>
                  <a:ea typeface="微软雅黑"/>
                </a:rPr>
                <a:t>● </a:t>
              </a:r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项目管理信息化规划</a:t>
              </a:r>
              <a:endParaRPr lang="en-US" altLang="zh-CN" sz="18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9388" indent="-179388">
                <a:lnSpc>
                  <a:spcPct val="150000"/>
                </a:lnSpc>
              </a:pPr>
              <a:r>
                <a:rPr lang="zh-CN" altLang="en-US" sz="1867" b="1" dirty="0">
                  <a:solidFill>
                    <a:prstClr val="white"/>
                  </a:solidFill>
                  <a:latin typeface="微软雅黑"/>
                  <a:ea typeface="微软雅黑"/>
                </a:rPr>
                <a:t>● </a:t>
              </a:r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项目管理系统实施服务</a:t>
              </a: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4FFAD6EA-E924-49D1-AFCF-41473DF3A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282" y="1448459"/>
              <a:ext cx="264583" cy="270934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</p:spPr>
          <p:txBody>
            <a:bodyPr wrap="none" lIns="0" tIns="0" rIns="0" bIns="0" anchor="ctr"/>
            <a:lstStyle>
              <a:lvl1pPr defTabSz="79375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396875" defTabSz="79375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793750" defTabSz="79375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190625" defTabSz="79375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1587500" defTabSz="79375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044700" defTabSz="7937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501900" defTabSz="7937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2959100" defTabSz="7937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416300" defTabSz="7937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93000"/>
                </a:lnSpc>
              </a:pPr>
              <a:r>
                <a:rPr lang="zh-CN" altLang="en-US" sz="2369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0" name="Rectangle 44">
              <a:extLst>
                <a:ext uri="{FF2B5EF4-FFF2-40B4-BE49-F238E27FC236}">
                  <a16:creationId xmlns:a16="http://schemas.microsoft.com/office/drawing/2014/main" id="{47D99CA7-2221-4E12-83B4-7744156EC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937" y="1393507"/>
              <a:ext cx="264583" cy="270934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</p:spPr>
          <p:txBody>
            <a:bodyPr wrap="none" lIns="0" tIns="0" rIns="0" bIns="0" anchor="ctr"/>
            <a:lstStyle>
              <a:lvl1pPr defTabSz="79375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396875" defTabSz="79375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793750" defTabSz="79375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190625" defTabSz="79375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1587500" defTabSz="79375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044700" defTabSz="7937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501900" defTabSz="7937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2959100" defTabSz="7937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416300" defTabSz="7937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93000"/>
                </a:lnSpc>
              </a:pPr>
              <a:r>
                <a:rPr lang="en-US" altLang="zh-CN" sz="2369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36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44">
              <a:extLst>
                <a:ext uri="{FF2B5EF4-FFF2-40B4-BE49-F238E27FC236}">
                  <a16:creationId xmlns:a16="http://schemas.microsoft.com/office/drawing/2014/main" id="{BB48BA17-C87E-4AEB-8A54-C03E7E463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282" y="3729050"/>
              <a:ext cx="264583" cy="270932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</p:spPr>
          <p:txBody>
            <a:bodyPr wrap="none" lIns="0" tIns="0" rIns="0" bIns="0" anchor="ctr"/>
            <a:lstStyle>
              <a:lvl1pPr defTabSz="79375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396875" defTabSz="79375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793750" defTabSz="79375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190625" defTabSz="79375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1587500" defTabSz="79375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044700" defTabSz="7937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501900" defTabSz="7937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2959100" defTabSz="7937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416300" defTabSz="7937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93000"/>
                </a:lnSpc>
              </a:pPr>
              <a:r>
                <a:rPr lang="en-US" altLang="zh-CN" sz="2369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36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44">
              <a:extLst>
                <a:ext uri="{FF2B5EF4-FFF2-40B4-BE49-F238E27FC236}">
                  <a16:creationId xmlns:a16="http://schemas.microsoft.com/office/drawing/2014/main" id="{AFC8B1D3-2405-4561-B1DE-59797824B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989" y="3721197"/>
              <a:ext cx="264583" cy="270932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</p:spPr>
          <p:txBody>
            <a:bodyPr wrap="none" lIns="0" tIns="0" rIns="0" bIns="0" anchor="ctr"/>
            <a:lstStyle>
              <a:lvl1pPr defTabSz="79375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396875" defTabSz="79375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793750" defTabSz="79375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190625" defTabSz="79375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1587500" defTabSz="793750"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044700" defTabSz="7937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501900" defTabSz="7937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2959100" defTabSz="7937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416300" defTabSz="79375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93000"/>
                </a:lnSpc>
              </a:pPr>
              <a:r>
                <a:rPr lang="en-US" altLang="zh-CN" sz="2369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36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Chevron 28">
              <a:extLst>
                <a:ext uri="{FF2B5EF4-FFF2-40B4-BE49-F238E27FC236}">
                  <a16:creationId xmlns:a16="http://schemas.microsoft.com/office/drawing/2014/main" id="{8E3C4841-66B2-43EE-AD44-B12D4022F043}"/>
                </a:ext>
              </a:extLst>
            </p:cNvPr>
            <p:cNvSpPr/>
            <p:nvPr/>
          </p:nvSpPr>
          <p:spPr>
            <a:xfrm rot="6956650">
              <a:off x="5626702" y="3928856"/>
              <a:ext cx="288244" cy="264331"/>
            </a:xfrm>
            <a:prstGeom prst="chevr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689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Chevron 29">
              <a:extLst>
                <a:ext uri="{FF2B5EF4-FFF2-40B4-BE49-F238E27FC236}">
                  <a16:creationId xmlns:a16="http://schemas.microsoft.com/office/drawing/2014/main" id="{628D824A-DFAB-4018-8B5F-110A5CF3DCD3}"/>
                </a:ext>
              </a:extLst>
            </p:cNvPr>
            <p:cNvSpPr/>
            <p:nvPr/>
          </p:nvSpPr>
          <p:spPr>
            <a:xfrm>
              <a:off x="4582704" y="2002793"/>
              <a:ext cx="288244" cy="264331"/>
            </a:xfrm>
            <a:prstGeom prst="chevr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68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Chevron 30">
              <a:extLst>
                <a:ext uri="{FF2B5EF4-FFF2-40B4-BE49-F238E27FC236}">
                  <a16:creationId xmlns:a16="http://schemas.microsoft.com/office/drawing/2014/main" id="{F17492B3-5865-4840-B49F-E5E52C1B444C}"/>
                </a:ext>
              </a:extLst>
            </p:cNvPr>
            <p:cNvSpPr/>
            <p:nvPr/>
          </p:nvSpPr>
          <p:spPr>
            <a:xfrm rot="14508796">
              <a:off x="3351092" y="3894459"/>
              <a:ext cx="288244" cy="264331"/>
            </a:xfrm>
            <a:prstGeom prst="chevr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689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B33C4C52-5600-41C3-B399-15CA28207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530431">
              <a:off x="5128450" y="2669725"/>
              <a:ext cx="1276351" cy="431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47B4D9CA-83C8-4458-9F90-7C1DC0FB00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429" y="4498616"/>
              <a:ext cx="1276351" cy="431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F572BEF3-0A36-4DAC-918A-EF9F978BC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207729">
              <a:off x="2971737" y="2536952"/>
              <a:ext cx="1276351" cy="431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9" name="标题 1">
            <a:extLst>
              <a:ext uri="{FF2B5EF4-FFF2-40B4-BE49-F238E27FC236}">
                <a16:creationId xmlns:a16="http://schemas.microsoft.com/office/drawing/2014/main" id="{15D394B0-0F84-44C6-8E40-7C252352ABAF}"/>
              </a:ext>
            </a:extLst>
          </p:cNvPr>
          <p:cNvSpPr txBox="1">
            <a:spLocks/>
          </p:cNvSpPr>
          <p:nvPr/>
        </p:nvSpPr>
        <p:spPr>
          <a:xfrm>
            <a:off x="882040" y="992386"/>
            <a:ext cx="6070299" cy="74279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24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标题 29"/>
          <p:cNvSpPr>
            <a:spLocks noGrp="1"/>
          </p:cNvSpPr>
          <p:nvPr>
            <p:ph type="title"/>
          </p:nvPr>
        </p:nvSpPr>
        <p:spPr>
          <a:xfrm>
            <a:off x="723902" y="123032"/>
            <a:ext cx="8384972" cy="428624"/>
          </a:xfrm>
        </p:spPr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产品与服务</a:t>
            </a:r>
          </a:p>
        </p:txBody>
      </p:sp>
    </p:spTree>
    <p:extLst>
      <p:ext uri="{BB962C8B-B14F-4D97-AF65-F5344CB8AC3E}">
        <p14:creationId xmlns:p14="http://schemas.microsoft.com/office/powerpoint/2010/main" val="2380220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DB5824A-8E32-455B-B328-24EBB59B3F44}"/>
              </a:ext>
            </a:extLst>
          </p:cNvPr>
          <p:cNvSpPr txBox="1">
            <a:spLocks/>
          </p:cNvSpPr>
          <p:nvPr/>
        </p:nvSpPr>
        <p:spPr bwMode="auto">
          <a:xfrm>
            <a:off x="809624" y="735499"/>
            <a:ext cx="4137514" cy="5907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541338" indent="-274638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  <a:sym typeface="Arial" panose="020B0604020202020204" pitchFamily="34" charset="0"/>
              </a:defRPr>
            </a:lvl2pPr>
            <a:lvl3pPr marL="808038" indent="-2667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982663" indent="-17462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1165225" indent="-1825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1622425" indent="-1825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079625" indent="-1825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2536825" indent="-1825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2994025" indent="-1825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资质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zh-CN" altLang="en-US" sz="160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国家规划布局内重点软件企业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zh-CN" altLang="en-US" sz="160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上海市高新技术企业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zh-CN" sz="160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ISO9000</a:t>
            </a:r>
            <a:r>
              <a:rPr lang="zh-CN" altLang="en-US" sz="160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认证企业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zh-CN" sz="160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PMI</a:t>
            </a:r>
            <a:r>
              <a:rPr lang="zh-CN" altLang="en-US" sz="160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授权培训机构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zh-CN" sz="160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Oracle</a:t>
            </a:r>
            <a:r>
              <a:rPr lang="zh-CN" altLang="en-US" sz="160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授权代理商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zh-CN" altLang="en-US" sz="160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计算机信息系统集成资质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zh-CN" altLang="en-US" sz="160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上海市项目管理研发机构</a:t>
            </a:r>
          </a:p>
          <a:p>
            <a:pPr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荣誉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zh-CN" altLang="en-US" sz="160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上海市科技进步三等奖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zh-CN" altLang="en-US" sz="160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中国项目管理信息化领军企业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zh-CN" altLang="en-US" sz="160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上海市明星软件企业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zh-CN" altLang="en-US" sz="160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优秀软件产品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zh-CN" altLang="en-US" sz="160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上海市火炬计划项目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zh-CN" sz="160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AAA</a:t>
            </a:r>
            <a:r>
              <a:rPr lang="zh-CN" altLang="en-US" sz="160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级信用等级企业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zh-CN" altLang="en-US" sz="160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上海市科技小巨人企业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zh-CN" altLang="en-US" sz="160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上海名牌产品</a:t>
            </a:r>
          </a:p>
        </p:txBody>
      </p:sp>
      <p:pic>
        <p:nvPicPr>
          <p:cNvPr id="3" name="图片 2" descr="2013-2014年度上海市规划布局内重点软件企业证书">
            <a:extLst>
              <a:ext uri="{FF2B5EF4-FFF2-40B4-BE49-F238E27FC236}">
                <a16:creationId xmlns:a16="http://schemas.microsoft.com/office/drawing/2014/main" id="{BBFF2C11-0290-4562-AC91-21C2E74E9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056" y="1667934"/>
            <a:ext cx="5872123" cy="412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3B7CDB4-D385-4AD0-96DF-91A6B167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11" y="1687606"/>
            <a:ext cx="5978760" cy="4245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A27594-CDB9-4E75-BBFB-97EB6244C6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088" y="2159001"/>
            <a:ext cx="5168320" cy="3585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BB2A34-7AA7-44FB-8B1C-85D3FA0985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771" y="2091268"/>
            <a:ext cx="5164055" cy="367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00BB4B-27CB-433D-8CD4-65D4F07FED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22" y="2159000"/>
            <a:ext cx="4937985" cy="365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06E1CF-E30C-4A66-A674-52426F80C0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455" y="2034224"/>
            <a:ext cx="5259316" cy="350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2407B2-DB55-4B5B-9E67-340CDF1DA2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163" y="1585385"/>
            <a:ext cx="3149335" cy="4471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3D07CE-3F00-4A7B-A6B2-76D4C94A3B1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164" y="1640418"/>
            <a:ext cx="3137960" cy="428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29A3AE-5C9F-4EC7-A269-6F8C703E3C2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129" y="1426634"/>
            <a:ext cx="3083931" cy="440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0CBEFB-FA7A-4313-856E-9C20276723A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397" y="1675953"/>
            <a:ext cx="5397233" cy="4002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B6F9C98-E28C-4849-ABEB-4CB4143C029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738" y="1795674"/>
            <a:ext cx="5422825" cy="3848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2516892-E5DF-4BC7-A32C-70B8111CA94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969" y="1859879"/>
            <a:ext cx="5276379" cy="3745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10BC26B-7B45-4E5A-8438-DDC62A19CAA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832" y="2334344"/>
            <a:ext cx="4909549" cy="352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02247DDE-2E78-4A26-9133-5A95766BF4FE}"/>
              </a:ext>
            </a:extLst>
          </p:cNvPr>
          <p:cNvSpPr txBox="1">
            <a:spLocks/>
          </p:cNvSpPr>
          <p:nvPr/>
        </p:nvSpPr>
        <p:spPr>
          <a:xfrm>
            <a:off x="916598" y="37224"/>
            <a:ext cx="6070299" cy="4256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资质和荣誉</a:t>
            </a:r>
          </a:p>
        </p:txBody>
      </p:sp>
    </p:spTree>
    <p:extLst>
      <p:ext uri="{BB962C8B-B14F-4D97-AF65-F5344CB8AC3E}">
        <p14:creationId xmlns:p14="http://schemas.microsoft.com/office/powerpoint/2010/main" val="350885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B09E367F-A1EE-49D4-A5C4-E909FDF197E6}"/>
              </a:ext>
            </a:extLst>
          </p:cNvPr>
          <p:cNvSpPr txBox="1">
            <a:spLocks/>
          </p:cNvSpPr>
          <p:nvPr/>
        </p:nvSpPr>
        <p:spPr>
          <a:xfrm>
            <a:off x="799367" y="68511"/>
            <a:ext cx="6070299" cy="4256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行业地位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6C6964CA-ECB9-4A30-904D-D34442766D13}"/>
              </a:ext>
            </a:extLst>
          </p:cNvPr>
          <p:cNvSpPr>
            <a:spLocks/>
          </p:cNvSpPr>
          <p:nvPr/>
        </p:nvSpPr>
        <p:spPr bwMode="auto">
          <a:xfrm>
            <a:off x="335361" y="2747933"/>
            <a:ext cx="2019212" cy="179302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5DA2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defTabSz="1625479">
              <a:defRPr/>
            </a:pPr>
            <a:endParaRPr lang="zh-CN" altLang="en-US" sz="3200" kern="0">
              <a:solidFill>
                <a:srgbClr val="C4C7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BDA75522-40D7-4900-9D2C-A5801F9C02F3}"/>
              </a:ext>
            </a:extLst>
          </p:cNvPr>
          <p:cNvSpPr txBox="1"/>
          <p:nvPr/>
        </p:nvSpPr>
        <p:spPr>
          <a:xfrm>
            <a:off x="443586" y="3152005"/>
            <a:ext cx="161544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 defTabSz="1625479"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行业</a:t>
            </a:r>
            <a:endParaRPr lang="en-US" altLang="zh-CN" sz="3200" b="1" kern="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defTabSz="1625479"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地位</a:t>
            </a:r>
          </a:p>
        </p:txBody>
      </p:sp>
      <p:sp>
        <p:nvSpPr>
          <p:cNvPr id="19" name="圆角矩形 30">
            <a:extLst>
              <a:ext uri="{FF2B5EF4-FFF2-40B4-BE49-F238E27FC236}">
                <a16:creationId xmlns:a16="http://schemas.microsoft.com/office/drawing/2014/main" id="{5278BB60-B91E-4078-95E4-DA72AE9CA292}"/>
              </a:ext>
            </a:extLst>
          </p:cNvPr>
          <p:cNvSpPr/>
          <p:nvPr/>
        </p:nvSpPr>
        <p:spPr>
          <a:xfrm>
            <a:off x="3346523" y="2100202"/>
            <a:ext cx="8406255" cy="752735"/>
          </a:xfrm>
          <a:prstGeom prst="roundRect">
            <a:avLst>
              <a:gd name="adj" fmla="val 20638"/>
            </a:avLst>
          </a:prstGeom>
          <a:solidFill>
            <a:srgbClr val="C4C7C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625479">
              <a:defRPr/>
            </a:pPr>
            <a:endParaRPr lang="zh-CN" altLang="en-US" sz="1600" kern="0">
              <a:solidFill>
                <a:srgbClr val="7F7F7F">
                  <a:lumMod val="10000"/>
                </a:srgb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3A5512D5-ACFA-4D4B-AE27-7119CFF34710}"/>
              </a:ext>
            </a:extLst>
          </p:cNvPr>
          <p:cNvSpPr>
            <a:spLocks/>
          </p:cNvSpPr>
          <p:nvPr/>
        </p:nvSpPr>
        <p:spPr bwMode="auto">
          <a:xfrm>
            <a:off x="2516988" y="1231610"/>
            <a:ext cx="708345" cy="4970845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005DA2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defTabSz="1625479">
              <a:defRPr/>
            </a:pPr>
            <a:endParaRPr lang="zh-CN" altLang="en-US" sz="3200" kern="0">
              <a:solidFill>
                <a:srgbClr val="7F7F7F">
                  <a:lumMod val="10000"/>
                </a:srgb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圆角矩形 32">
            <a:extLst>
              <a:ext uri="{FF2B5EF4-FFF2-40B4-BE49-F238E27FC236}">
                <a16:creationId xmlns:a16="http://schemas.microsoft.com/office/drawing/2014/main" id="{D305958E-C0FD-4A48-B146-73B46A19F07A}"/>
              </a:ext>
            </a:extLst>
          </p:cNvPr>
          <p:cNvSpPr/>
          <p:nvPr/>
        </p:nvSpPr>
        <p:spPr>
          <a:xfrm>
            <a:off x="3346523" y="2964298"/>
            <a:ext cx="8382647" cy="752735"/>
          </a:xfrm>
          <a:prstGeom prst="roundRect">
            <a:avLst>
              <a:gd name="adj" fmla="val 25274"/>
            </a:avLst>
          </a:prstGeom>
          <a:solidFill>
            <a:srgbClr val="C4C7C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625479">
              <a:defRPr/>
            </a:pPr>
            <a:endParaRPr lang="zh-CN" altLang="en-US" sz="1600" kern="0">
              <a:solidFill>
                <a:srgbClr val="7F7F7F">
                  <a:lumMod val="10000"/>
                </a:srgb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圆角矩形 33">
            <a:extLst>
              <a:ext uri="{FF2B5EF4-FFF2-40B4-BE49-F238E27FC236}">
                <a16:creationId xmlns:a16="http://schemas.microsoft.com/office/drawing/2014/main" id="{9AE899AD-A065-4A18-99F1-12372910491E}"/>
              </a:ext>
            </a:extLst>
          </p:cNvPr>
          <p:cNvSpPr/>
          <p:nvPr/>
        </p:nvSpPr>
        <p:spPr>
          <a:xfrm>
            <a:off x="3340053" y="3828394"/>
            <a:ext cx="8406255" cy="752735"/>
          </a:xfrm>
          <a:prstGeom prst="roundRect">
            <a:avLst>
              <a:gd name="adj" fmla="val 25274"/>
            </a:avLst>
          </a:prstGeom>
          <a:solidFill>
            <a:srgbClr val="C4C7C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625479">
              <a:defRPr/>
            </a:pPr>
            <a:endParaRPr lang="zh-CN" altLang="en-US" sz="1600" kern="0">
              <a:solidFill>
                <a:srgbClr val="7F7F7F">
                  <a:lumMod val="10000"/>
                </a:srgb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圆角矩形 34">
            <a:extLst>
              <a:ext uri="{FF2B5EF4-FFF2-40B4-BE49-F238E27FC236}">
                <a16:creationId xmlns:a16="http://schemas.microsoft.com/office/drawing/2014/main" id="{675D840A-2F00-49B5-9576-1075786BBC51}"/>
              </a:ext>
            </a:extLst>
          </p:cNvPr>
          <p:cNvSpPr/>
          <p:nvPr/>
        </p:nvSpPr>
        <p:spPr>
          <a:xfrm>
            <a:off x="3340052" y="4692490"/>
            <a:ext cx="8385829" cy="752735"/>
          </a:xfrm>
          <a:prstGeom prst="roundRect">
            <a:avLst>
              <a:gd name="adj" fmla="val 26820"/>
            </a:avLst>
          </a:prstGeom>
          <a:solidFill>
            <a:srgbClr val="C4C7C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625479">
              <a:defRPr/>
            </a:pPr>
            <a:endParaRPr lang="zh-CN" altLang="en-US" sz="1600" kern="0">
              <a:solidFill>
                <a:srgbClr val="7F7F7F">
                  <a:lumMod val="10000"/>
                </a:srgb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B11F0DBE-BB60-438B-BFEB-8764A0A05A73}"/>
              </a:ext>
            </a:extLst>
          </p:cNvPr>
          <p:cNvSpPr txBox="1"/>
          <p:nvPr/>
        </p:nvSpPr>
        <p:spPr>
          <a:xfrm>
            <a:off x="3572961" y="2280447"/>
            <a:ext cx="8317448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625479">
              <a:lnSpc>
                <a:spcPct val="120000"/>
              </a:lnSpc>
              <a:defRPr/>
            </a:pPr>
            <a:r>
              <a:rPr lang="zh-CN" altLang="en-US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itchFamily="34" charset="-122"/>
              </a:rPr>
              <a:t>上海市高新技术企业、上海市小巨人企业、上海市重点软件企业、上海市明星软件企业</a:t>
            </a:r>
            <a:endParaRPr lang="en-US" altLang="zh-CN" sz="1600" b="1" kern="0" dirty="0">
              <a:solidFill>
                <a:srgbClr val="7F7F7F">
                  <a:lumMod val="10000"/>
                </a:srgb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itchFamily="34" charset="-122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CF63262A-9E8C-4624-B078-F5B4FB654767}"/>
              </a:ext>
            </a:extLst>
          </p:cNvPr>
          <p:cNvSpPr txBox="1"/>
          <p:nvPr/>
        </p:nvSpPr>
        <p:spPr>
          <a:xfrm>
            <a:off x="3522622" y="4080835"/>
            <a:ext cx="7754793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625479">
              <a:lnSpc>
                <a:spcPct val="120000"/>
              </a:lnSpc>
              <a:defRPr/>
            </a:pPr>
            <a:endParaRPr lang="en-US" altLang="zh-CN" sz="1600" kern="0" dirty="0">
              <a:solidFill>
                <a:srgbClr val="7F7F7F">
                  <a:lumMod val="10000"/>
                </a:srgb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08B87476-1F6C-4885-8550-AF81B06AF645}"/>
              </a:ext>
            </a:extLst>
          </p:cNvPr>
          <p:cNvSpPr txBox="1"/>
          <p:nvPr/>
        </p:nvSpPr>
        <p:spPr>
          <a:xfrm>
            <a:off x="3560280" y="3006507"/>
            <a:ext cx="7511293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625479">
              <a:lnSpc>
                <a:spcPct val="120000"/>
              </a:lnSpc>
              <a:defRPr/>
            </a:pPr>
            <a:r>
              <a:rPr lang="en-US" altLang="zh-CN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2016</a:t>
            </a:r>
            <a:r>
              <a:rPr lang="zh-CN" altLang="en-US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年度国内工程总承包企业前</a:t>
            </a:r>
            <a:r>
              <a:rPr lang="en-US" altLang="zh-CN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157</a:t>
            </a:r>
            <a:r>
              <a:rPr lang="zh-CN" altLang="en-US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强中，用户</a:t>
            </a:r>
            <a:r>
              <a:rPr lang="en-US" altLang="zh-CN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54</a:t>
            </a:r>
            <a:r>
              <a:rPr lang="zh-CN" altLang="en-US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家，占比</a:t>
            </a:r>
            <a:r>
              <a:rPr lang="en-US" altLang="zh-CN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35%</a:t>
            </a:r>
            <a:r>
              <a:rPr lang="zh-CN" altLang="en-US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；前</a:t>
            </a:r>
            <a:r>
              <a:rPr lang="en-US" altLang="zh-CN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50</a:t>
            </a:r>
            <a:r>
              <a:rPr lang="zh-CN" altLang="en-US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强占</a:t>
            </a:r>
            <a:r>
              <a:rPr lang="en-US" altLang="zh-CN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50%</a:t>
            </a:r>
            <a:r>
              <a:rPr lang="zh-CN" altLang="en-US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，前</a:t>
            </a:r>
            <a:r>
              <a:rPr lang="en-US" altLang="zh-CN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30</a:t>
            </a:r>
            <a:r>
              <a:rPr lang="zh-CN" altLang="en-US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强占</a:t>
            </a:r>
            <a:r>
              <a:rPr lang="en-US" altLang="zh-CN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55%</a:t>
            </a:r>
            <a:r>
              <a:rPr lang="zh-CN" altLang="en-US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，前</a:t>
            </a:r>
            <a:r>
              <a:rPr lang="en-US" altLang="zh-CN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</a:t>
            </a:r>
            <a:r>
              <a:rPr lang="zh-CN" altLang="en-US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强占</a:t>
            </a:r>
            <a:r>
              <a:rPr lang="en-US" altLang="zh-CN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70%</a:t>
            </a:r>
            <a:r>
              <a:rPr lang="zh-CN" altLang="en-US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sz="1600" b="1" kern="0" dirty="0">
              <a:solidFill>
                <a:srgbClr val="7F7F7F">
                  <a:lumMod val="10000"/>
                </a:srgb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圆角矩形 38">
            <a:extLst>
              <a:ext uri="{FF2B5EF4-FFF2-40B4-BE49-F238E27FC236}">
                <a16:creationId xmlns:a16="http://schemas.microsoft.com/office/drawing/2014/main" id="{0185307F-AF4D-4BA6-8432-368568A28BE3}"/>
              </a:ext>
            </a:extLst>
          </p:cNvPr>
          <p:cNvSpPr/>
          <p:nvPr/>
        </p:nvSpPr>
        <p:spPr>
          <a:xfrm>
            <a:off x="3340053" y="5556586"/>
            <a:ext cx="8406255" cy="752735"/>
          </a:xfrm>
          <a:prstGeom prst="roundRect">
            <a:avLst>
              <a:gd name="adj" fmla="val 26820"/>
            </a:avLst>
          </a:prstGeom>
          <a:solidFill>
            <a:srgbClr val="C4C7C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1625479">
              <a:lnSpc>
                <a:spcPct val="120000"/>
              </a:lnSpc>
              <a:defRPr/>
            </a:pPr>
            <a:endParaRPr lang="en-US" altLang="zh-CN" sz="1600" kern="0" dirty="0">
              <a:solidFill>
                <a:srgbClr val="7F7F7F">
                  <a:lumMod val="10000"/>
                </a:srgb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FB18314A-7A0F-4794-BDF6-7D00AF9A600A}"/>
              </a:ext>
            </a:extLst>
          </p:cNvPr>
          <p:cNvSpPr txBox="1"/>
          <p:nvPr/>
        </p:nvSpPr>
        <p:spPr>
          <a:xfrm>
            <a:off x="3417429" y="4920546"/>
            <a:ext cx="7914991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625479">
              <a:lnSpc>
                <a:spcPct val="120000"/>
              </a:lnSpc>
              <a:defRPr/>
            </a:pPr>
            <a:r>
              <a:rPr lang="en-US" altLang="zh-CN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2017</a:t>
            </a:r>
            <a:r>
              <a:rPr lang="zh-CN" altLang="en-US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年企业咨询服务百强（行业内唯一上榜专业做项目管理解决方案的企业）</a:t>
            </a:r>
            <a:endParaRPr lang="en-US" altLang="zh-CN" sz="1600" kern="0" dirty="0">
              <a:solidFill>
                <a:srgbClr val="7F7F7F">
                  <a:lumMod val="10000"/>
                </a:srgb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C8E64C7D-6420-4DA3-8484-0308C3A33C87}"/>
              </a:ext>
            </a:extLst>
          </p:cNvPr>
          <p:cNvSpPr txBox="1"/>
          <p:nvPr/>
        </p:nvSpPr>
        <p:spPr>
          <a:xfrm>
            <a:off x="3490581" y="5719778"/>
            <a:ext cx="7914991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625479">
              <a:lnSpc>
                <a:spcPct val="120000"/>
              </a:lnSpc>
              <a:defRPr/>
            </a:pPr>
            <a:r>
              <a:rPr lang="zh-CN" altLang="en-US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上海市名牌、信用信用登机评价</a:t>
            </a:r>
            <a:r>
              <a:rPr lang="en-US" altLang="zh-CN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AAA</a:t>
            </a:r>
            <a:r>
              <a:rPr lang="zh-CN" altLang="en-US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级、</a:t>
            </a:r>
            <a:r>
              <a:rPr lang="en-US" altLang="zh-CN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2016</a:t>
            </a:r>
            <a:r>
              <a:rPr lang="zh-CN" altLang="en-US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年度项目管理信息化领军企业奖</a:t>
            </a:r>
            <a:endParaRPr lang="en-US" altLang="zh-CN" sz="1600" b="1" kern="0" dirty="0">
              <a:solidFill>
                <a:srgbClr val="7F7F7F">
                  <a:lumMod val="10000"/>
                </a:srgb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圆角矩形 41">
            <a:extLst>
              <a:ext uri="{FF2B5EF4-FFF2-40B4-BE49-F238E27FC236}">
                <a16:creationId xmlns:a16="http://schemas.microsoft.com/office/drawing/2014/main" id="{86F71292-88FA-47A3-9225-920A63D08EA5}"/>
              </a:ext>
            </a:extLst>
          </p:cNvPr>
          <p:cNvSpPr/>
          <p:nvPr/>
        </p:nvSpPr>
        <p:spPr>
          <a:xfrm>
            <a:off x="3346523" y="1205895"/>
            <a:ext cx="8406255" cy="752735"/>
          </a:xfrm>
          <a:prstGeom prst="roundRect">
            <a:avLst>
              <a:gd name="adj" fmla="val 20638"/>
            </a:avLst>
          </a:prstGeom>
          <a:solidFill>
            <a:srgbClr val="C4C7C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625479">
              <a:defRPr/>
            </a:pPr>
            <a:endParaRPr lang="zh-CN" altLang="en-US" sz="1600" kern="0">
              <a:solidFill>
                <a:srgbClr val="7F7F7F">
                  <a:lumMod val="10000"/>
                </a:srgb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167CBA31-4D6A-4E48-A169-4B030AFBEE2A}"/>
              </a:ext>
            </a:extLst>
          </p:cNvPr>
          <p:cNvSpPr txBox="1"/>
          <p:nvPr/>
        </p:nvSpPr>
        <p:spPr>
          <a:xfrm>
            <a:off x="3596962" y="1407179"/>
            <a:ext cx="7696185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625479">
              <a:lnSpc>
                <a:spcPct val="120000"/>
              </a:lnSpc>
              <a:defRPr/>
            </a:pPr>
            <a:r>
              <a:rPr lang="zh-CN" altLang="en-US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itchFamily="34" charset="-122"/>
              </a:rPr>
              <a:t>行业内唯一被国家发改委等四部委联合评定的“国家规划布局内重点软件企业”</a:t>
            </a:r>
            <a:endParaRPr lang="en-US" altLang="zh-CN" sz="1600" b="1" kern="0" dirty="0">
              <a:solidFill>
                <a:srgbClr val="7F7F7F">
                  <a:lumMod val="10000"/>
                </a:srgb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F32ED6B7-2EE4-4783-BD62-B64F81C92EC3}"/>
              </a:ext>
            </a:extLst>
          </p:cNvPr>
          <p:cNvSpPr txBox="1"/>
          <p:nvPr/>
        </p:nvSpPr>
        <p:spPr>
          <a:xfrm>
            <a:off x="3522622" y="3845766"/>
            <a:ext cx="7540983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625479">
              <a:lnSpc>
                <a:spcPct val="120000"/>
              </a:lnSpc>
              <a:defRPr/>
            </a:pPr>
            <a:r>
              <a:rPr lang="en-US" altLang="zh-CN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ENR250</a:t>
            </a:r>
            <a:r>
              <a:rPr lang="zh-CN" altLang="en-US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强国际工程企业排名中，中国企业</a:t>
            </a:r>
            <a:r>
              <a:rPr lang="en-US" altLang="zh-CN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65</a:t>
            </a:r>
            <a:r>
              <a:rPr lang="zh-CN" altLang="en-US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家上榜，其中有</a:t>
            </a:r>
            <a:r>
              <a:rPr lang="en-US" altLang="zh-CN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31</a:t>
            </a:r>
            <a:r>
              <a:rPr lang="zh-CN" altLang="en-US" sz="1600" b="1" kern="0" dirty="0">
                <a:solidFill>
                  <a:srgbClr val="7F7F7F">
                    <a:lumMod val="1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家用普华的项目管理信息系统。</a:t>
            </a:r>
            <a:endParaRPr lang="en-US" altLang="zh-CN" sz="1600" b="1" kern="0" dirty="0">
              <a:solidFill>
                <a:srgbClr val="7F7F7F">
                  <a:lumMod val="10000"/>
                </a:srgb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5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 animBg="1"/>
      <p:bldP spid="28" grpId="0"/>
      <p:bldP spid="29" grpId="0"/>
      <p:bldP spid="30" grpId="0" animBg="1"/>
      <p:bldP spid="31" grpId="0"/>
      <p:bldP spid="3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B09E367F-A1EE-49D4-A5C4-E909FDF197E6}"/>
              </a:ext>
            </a:extLst>
          </p:cNvPr>
          <p:cNvSpPr txBox="1">
            <a:spLocks/>
          </p:cNvSpPr>
          <p:nvPr/>
        </p:nvSpPr>
        <p:spPr>
          <a:xfrm>
            <a:off x="830218" y="76299"/>
            <a:ext cx="6070299" cy="4256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典型客户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97C5696-3EE8-4DBC-85CF-A04D6E3194C9}"/>
              </a:ext>
            </a:extLst>
          </p:cNvPr>
          <p:cNvGrpSpPr/>
          <p:nvPr/>
        </p:nvGrpSpPr>
        <p:grpSpPr>
          <a:xfrm>
            <a:off x="731198" y="1243849"/>
            <a:ext cx="10729605" cy="4639843"/>
            <a:chOff x="2070389" y="1313681"/>
            <a:chExt cx="7124957" cy="397185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934AB0D-C0EA-4369-B635-C9706182243E}"/>
                </a:ext>
              </a:extLst>
            </p:cNvPr>
            <p:cNvGrpSpPr/>
            <p:nvPr/>
          </p:nvGrpSpPr>
          <p:grpSpPr>
            <a:xfrm>
              <a:off x="2088132" y="1313681"/>
              <a:ext cx="1261270" cy="3956849"/>
              <a:chOff x="1078482" y="1056506"/>
              <a:chExt cx="1261270" cy="3956849"/>
            </a:xfrm>
          </p:grpSpPr>
          <p:sp>
            <p:nvSpPr>
              <p:cNvPr id="29" name="Up Arrow 8">
                <a:extLst>
                  <a:ext uri="{FF2B5EF4-FFF2-40B4-BE49-F238E27FC236}">
                    <a16:creationId xmlns:a16="http://schemas.microsoft.com/office/drawing/2014/main" id="{41CE5C6F-5873-4EA9-BB33-5A5D0CFC8EC1}"/>
                  </a:ext>
                </a:extLst>
              </p:cNvPr>
              <p:cNvSpPr/>
              <p:nvPr/>
            </p:nvSpPr>
            <p:spPr>
              <a:xfrm>
                <a:off x="1078482" y="1651980"/>
                <a:ext cx="1091382" cy="3361375"/>
              </a:xfrm>
              <a:prstGeom prst="upArrow">
                <a:avLst/>
              </a:prstGeom>
              <a:solidFill>
                <a:srgbClr val="0070C0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32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30" name="TextBox 13">
                <a:extLst>
                  <a:ext uri="{FF2B5EF4-FFF2-40B4-BE49-F238E27FC236}">
                    <a16:creationId xmlns:a16="http://schemas.microsoft.com/office/drawing/2014/main" id="{7F93316C-D896-4608-8B37-F9BDFFB1C4DD}"/>
                  </a:ext>
                </a:extLst>
              </p:cNvPr>
              <p:cNvSpPr txBox="1"/>
              <p:nvPr/>
            </p:nvSpPr>
            <p:spPr>
              <a:xfrm>
                <a:off x="1301898" y="1946055"/>
                <a:ext cx="635273" cy="39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2400" kern="0" dirty="0">
                    <a:solidFill>
                      <a:prstClr val="white"/>
                    </a:solidFill>
                    <a:effectLst>
                      <a:outerShdw blurRad="50800" dist="38100" dir="2700000" algn="tl" rotWithShape="0">
                        <a:prstClr val="white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49</a:t>
                </a:r>
                <a:r>
                  <a:rPr lang="zh-CN" altLang="en-US" sz="2400" kern="0" dirty="0">
                    <a:solidFill>
                      <a:prstClr val="white"/>
                    </a:solidFill>
                    <a:effectLst>
                      <a:outerShdw blurRad="50800" dist="38100" dir="2700000" algn="tl" rotWithShape="0">
                        <a:prstClr val="white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家</a:t>
                </a:r>
                <a:endParaRPr lang="en-US" sz="2400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white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TextBox 18">
                <a:extLst>
                  <a:ext uri="{FF2B5EF4-FFF2-40B4-BE49-F238E27FC236}">
                    <a16:creationId xmlns:a16="http://schemas.microsoft.com/office/drawing/2014/main" id="{7AB17DD8-DF9C-4919-BA5B-6939B8037EF7}"/>
                  </a:ext>
                </a:extLst>
              </p:cNvPr>
              <p:cNvSpPr txBox="1"/>
              <p:nvPr/>
            </p:nvSpPr>
            <p:spPr>
              <a:xfrm>
                <a:off x="1105695" y="1056506"/>
                <a:ext cx="1234057" cy="67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667"/>
                  </a:lnSpc>
                  <a:defRPr/>
                </a:pPr>
                <a:r>
                  <a:rPr lang="zh-CN" altLang="en-US" sz="1867" kern="0" dirty="0"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white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全球最大承包商中国入围</a:t>
                </a:r>
                <a:endParaRPr lang="en-US" sz="1867" kern="0" dirty="0"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white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Rectangle 27">
              <a:extLst>
                <a:ext uri="{FF2B5EF4-FFF2-40B4-BE49-F238E27FC236}">
                  <a16:creationId xmlns:a16="http://schemas.microsoft.com/office/drawing/2014/main" id="{11A933DA-700C-422A-8671-15F69424740B}"/>
                </a:ext>
              </a:extLst>
            </p:cNvPr>
            <p:cNvSpPr/>
            <p:nvPr/>
          </p:nvSpPr>
          <p:spPr>
            <a:xfrm>
              <a:off x="6661770" y="2187485"/>
              <a:ext cx="2520280" cy="858806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320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795459F5-393D-4750-BF03-55DF62C4DE26}"/>
                </a:ext>
              </a:extLst>
            </p:cNvPr>
            <p:cNvSpPr txBox="1"/>
            <p:nvPr/>
          </p:nvSpPr>
          <p:spPr>
            <a:xfrm>
              <a:off x="6843636" y="2375075"/>
              <a:ext cx="2338414" cy="5927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>
                <a:lnSpc>
                  <a:spcPts val="2667"/>
                </a:lnSpc>
              </a:pPr>
              <a:r>
                <a:rPr lang="en-US" altLang="zh-CN" sz="2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ENR250</a:t>
              </a:r>
              <a:r>
                <a:rPr lang="zh-CN" altLang="en-US" sz="2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家全球最大承包商中国入选</a:t>
              </a:r>
              <a:r>
                <a:rPr lang="en-US" altLang="zh-CN" sz="2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49</a:t>
              </a:r>
              <a:r>
                <a:rPr lang="zh-CN" altLang="en-US" sz="2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家单位，占 </a:t>
              </a:r>
              <a:r>
                <a:rPr lang="en-US" altLang="zh-CN" sz="2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r>
                <a:rPr lang="zh-CN" altLang="en-US" sz="2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</a:t>
              </a:r>
              <a:endParaRPr lang="en-US" sz="21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27">
              <a:extLst>
                <a:ext uri="{FF2B5EF4-FFF2-40B4-BE49-F238E27FC236}">
                  <a16:creationId xmlns:a16="http://schemas.microsoft.com/office/drawing/2014/main" id="{EA6BCCE2-7AC8-46C4-9542-D0D9C9BC7390}"/>
                </a:ext>
              </a:extLst>
            </p:cNvPr>
            <p:cNvSpPr/>
            <p:nvPr/>
          </p:nvSpPr>
          <p:spPr>
            <a:xfrm>
              <a:off x="6675066" y="3240457"/>
              <a:ext cx="2520280" cy="858806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3200" kern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8" name="TextBox 55">
              <a:extLst>
                <a:ext uri="{FF2B5EF4-FFF2-40B4-BE49-F238E27FC236}">
                  <a16:creationId xmlns:a16="http://schemas.microsoft.com/office/drawing/2014/main" id="{179FE6B2-6CCE-499F-8D22-C47B39194ED8}"/>
                </a:ext>
              </a:extLst>
            </p:cNvPr>
            <p:cNvSpPr txBox="1"/>
            <p:nvPr/>
          </p:nvSpPr>
          <p:spPr>
            <a:xfrm>
              <a:off x="6856932" y="3428048"/>
              <a:ext cx="2181102" cy="5927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>
                <a:lnSpc>
                  <a:spcPts val="2667"/>
                </a:lnSpc>
              </a:pPr>
              <a:r>
                <a:rPr lang="zh-CN" altLang="en-US" sz="2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工程项目管理完成合同额排名前</a:t>
              </a:r>
              <a:r>
                <a:rPr lang="en-US" altLang="zh-CN" sz="2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87</a:t>
              </a:r>
              <a:r>
                <a:rPr lang="zh-CN" altLang="en-US" sz="2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家单位，占</a:t>
              </a:r>
              <a:r>
                <a:rPr lang="en-US" altLang="zh-CN" sz="2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37</a:t>
              </a:r>
              <a:r>
                <a:rPr lang="zh-CN" altLang="en-US" sz="2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</a:t>
              </a:r>
              <a:endParaRPr lang="en-US" sz="21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Rectangle 27">
              <a:extLst>
                <a:ext uri="{FF2B5EF4-FFF2-40B4-BE49-F238E27FC236}">
                  <a16:creationId xmlns:a16="http://schemas.microsoft.com/office/drawing/2014/main" id="{AE43FDEA-DC55-45B6-84C3-257CB39581EB}"/>
                </a:ext>
              </a:extLst>
            </p:cNvPr>
            <p:cNvSpPr/>
            <p:nvPr/>
          </p:nvSpPr>
          <p:spPr>
            <a:xfrm>
              <a:off x="6661770" y="4306953"/>
              <a:ext cx="2520280" cy="858806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3200" kern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0" name="TextBox 57">
              <a:extLst>
                <a:ext uri="{FF2B5EF4-FFF2-40B4-BE49-F238E27FC236}">
                  <a16:creationId xmlns:a16="http://schemas.microsoft.com/office/drawing/2014/main" id="{BCDB895E-5672-4D4F-9C5B-BFB98FC7E832}"/>
                </a:ext>
              </a:extLst>
            </p:cNvPr>
            <p:cNvSpPr txBox="1"/>
            <p:nvPr/>
          </p:nvSpPr>
          <p:spPr>
            <a:xfrm>
              <a:off x="6843636" y="4494544"/>
              <a:ext cx="2194398" cy="5927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>
                <a:lnSpc>
                  <a:spcPts val="2667"/>
                </a:lnSpc>
              </a:pPr>
              <a:r>
                <a:rPr lang="zh-CN" altLang="en-US" sz="2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工程总承包完成合同额排名前</a:t>
              </a:r>
              <a:r>
                <a:rPr lang="en-US" altLang="zh-CN" sz="2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144</a:t>
              </a:r>
              <a:r>
                <a:rPr lang="zh-CN" altLang="en-US" sz="2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家单位，占</a:t>
              </a:r>
              <a:r>
                <a:rPr lang="en-US" altLang="zh-CN" sz="2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</a:t>
              </a:r>
              <a:r>
                <a:rPr lang="zh-CN" altLang="en-US" sz="2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</a:t>
              </a:r>
              <a:endParaRPr lang="en-US" sz="21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AE298AD-F298-4446-B678-5B79B3BEE709}"/>
                </a:ext>
              </a:extLst>
            </p:cNvPr>
            <p:cNvGrpSpPr/>
            <p:nvPr/>
          </p:nvGrpSpPr>
          <p:grpSpPr>
            <a:xfrm>
              <a:off x="3521916" y="1313681"/>
              <a:ext cx="1195638" cy="3964675"/>
              <a:chOff x="2512266" y="1056506"/>
              <a:chExt cx="1195638" cy="3964675"/>
            </a:xfrm>
          </p:grpSpPr>
          <p:sp>
            <p:nvSpPr>
              <p:cNvPr id="26" name="Up Arrow 10">
                <a:extLst>
                  <a:ext uri="{FF2B5EF4-FFF2-40B4-BE49-F238E27FC236}">
                    <a16:creationId xmlns:a16="http://schemas.microsoft.com/office/drawing/2014/main" id="{6A83C908-BE2C-498D-81D6-B5949728EC74}"/>
                  </a:ext>
                </a:extLst>
              </p:cNvPr>
              <p:cNvSpPr/>
              <p:nvPr/>
            </p:nvSpPr>
            <p:spPr>
              <a:xfrm>
                <a:off x="2512266" y="1651980"/>
                <a:ext cx="1091382" cy="3369201"/>
              </a:xfrm>
              <a:prstGeom prst="upArrow">
                <a:avLst/>
              </a:prstGeom>
              <a:solidFill>
                <a:srgbClr val="0070C0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32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7" name="TextBox 58">
                <a:extLst>
                  <a:ext uri="{FF2B5EF4-FFF2-40B4-BE49-F238E27FC236}">
                    <a16:creationId xmlns:a16="http://schemas.microsoft.com/office/drawing/2014/main" id="{E4A9F064-C747-4EAE-9F36-00DFE4D62BF7}"/>
                  </a:ext>
                </a:extLst>
              </p:cNvPr>
              <p:cNvSpPr txBox="1"/>
              <p:nvPr/>
            </p:nvSpPr>
            <p:spPr>
              <a:xfrm>
                <a:off x="2555776" y="1056506"/>
                <a:ext cx="1152128" cy="67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667"/>
                  </a:lnSpc>
                  <a:defRPr/>
                </a:pPr>
                <a:r>
                  <a:rPr lang="zh-CN" altLang="en-US" sz="1867" kern="0" dirty="0"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white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工程项目管理完成合同额</a:t>
                </a:r>
                <a:endParaRPr lang="en-US" sz="1867" kern="0" dirty="0"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white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TextBox 59">
                <a:extLst>
                  <a:ext uri="{FF2B5EF4-FFF2-40B4-BE49-F238E27FC236}">
                    <a16:creationId xmlns:a16="http://schemas.microsoft.com/office/drawing/2014/main" id="{9C47963D-84F7-4283-BC74-1BAD71B8F3FE}"/>
                  </a:ext>
                </a:extLst>
              </p:cNvPr>
              <p:cNvSpPr txBox="1"/>
              <p:nvPr/>
            </p:nvSpPr>
            <p:spPr>
              <a:xfrm>
                <a:off x="2768626" y="1980817"/>
                <a:ext cx="635273" cy="39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2400" kern="0" dirty="0">
                    <a:solidFill>
                      <a:prstClr val="white"/>
                    </a:solidFill>
                    <a:effectLst>
                      <a:outerShdw blurRad="50800" dist="38100" dir="2700000" algn="tl" rotWithShape="0">
                        <a:prstClr val="white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87</a:t>
                </a:r>
                <a:r>
                  <a:rPr lang="zh-CN" altLang="en-US" sz="2400" kern="0" dirty="0">
                    <a:solidFill>
                      <a:prstClr val="white"/>
                    </a:solidFill>
                    <a:effectLst>
                      <a:outerShdw blurRad="50800" dist="38100" dir="2700000" algn="tl" rotWithShape="0">
                        <a:prstClr val="white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家</a:t>
                </a:r>
                <a:endParaRPr lang="en-US" sz="2400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white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235CA7AD-B580-466B-8AA0-3D87BDBB5343}"/>
                </a:ext>
              </a:extLst>
            </p:cNvPr>
            <p:cNvGrpSpPr/>
            <p:nvPr/>
          </p:nvGrpSpPr>
          <p:grpSpPr>
            <a:xfrm>
              <a:off x="4955699" y="1322423"/>
              <a:ext cx="1274023" cy="3963108"/>
              <a:chOff x="3946049" y="1065248"/>
              <a:chExt cx="1274023" cy="3963108"/>
            </a:xfrm>
          </p:grpSpPr>
          <p:sp>
            <p:nvSpPr>
              <p:cNvPr id="23" name="Up Arrow 12">
                <a:extLst>
                  <a:ext uri="{FF2B5EF4-FFF2-40B4-BE49-F238E27FC236}">
                    <a16:creationId xmlns:a16="http://schemas.microsoft.com/office/drawing/2014/main" id="{8A91CFA8-A1BC-4E83-BBD6-294D36E24E97}"/>
                  </a:ext>
                </a:extLst>
              </p:cNvPr>
              <p:cNvSpPr/>
              <p:nvPr/>
            </p:nvSpPr>
            <p:spPr>
              <a:xfrm>
                <a:off x="3946049" y="1651980"/>
                <a:ext cx="1091382" cy="3376376"/>
              </a:xfrm>
              <a:prstGeom prst="upArrow">
                <a:avLst/>
              </a:prstGeom>
              <a:solidFill>
                <a:srgbClr val="0070C0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32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4" name="TextBox 60">
                <a:extLst>
                  <a:ext uri="{FF2B5EF4-FFF2-40B4-BE49-F238E27FC236}">
                    <a16:creationId xmlns:a16="http://schemas.microsoft.com/office/drawing/2014/main" id="{ED85A321-1582-49FD-B700-EBA69C6F26DF}"/>
                  </a:ext>
                </a:extLst>
              </p:cNvPr>
              <p:cNvSpPr txBox="1"/>
              <p:nvPr/>
            </p:nvSpPr>
            <p:spPr>
              <a:xfrm>
                <a:off x="4112454" y="1980817"/>
                <a:ext cx="846015" cy="395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2400" kern="0" dirty="0">
                    <a:solidFill>
                      <a:prstClr val="white"/>
                    </a:solidFill>
                    <a:effectLst>
                      <a:outerShdw blurRad="50800" dist="38100" dir="2700000" algn="tl" rotWithShape="0">
                        <a:prstClr val="white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144</a:t>
                </a:r>
                <a:r>
                  <a:rPr lang="zh-CN" altLang="en-US" sz="2400" kern="0" dirty="0">
                    <a:solidFill>
                      <a:prstClr val="white"/>
                    </a:solidFill>
                    <a:effectLst>
                      <a:outerShdw blurRad="50800" dist="38100" dir="2700000" algn="tl" rotWithShape="0">
                        <a:prstClr val="white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家</a:t>
                </a:r>
                <a:endParaRPr lang="en-US" sz="2400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white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TextBox 61">
                <a:extLst>
                  <a:ext uri="{FF2B5EF4-FFF2-40B4-BE49-F238E27FC236}">
                    <a16:creationId xmlns:a16="http://schemas.microsoft.com/office/drawing/2014/main" id="{6B0B98F1-22C6-4F03-A313-5951DCACC9AF}"/>
                  </a:ext>
                </a:extLst>
              </p:cNvPr>
              <p:cNvSpPr txBox="1"/>
              <p:nvPr/>
            </p:nvSpPr>
            <p:spPr>
              <a:xfrm>
                <a:off x="4067944" y="1065248"/>
                <a:ext cx="1152128" cy="67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667"/>
                  </a:lnSpc>
                  <a:defRPr/>
                </a:pPr>
                <a:r>
                  <a:rPr lang="zh-CN" altLang="en-US" sz="1867" kern="0" dirty="0">
                    <a:solidFill>
                      <a:srgbClr val="0070C0"/>
                    </a:solidFill>
                    <a:effectLst>
                      <a:outerShdw blurRad="50800" dist="38100" dir="2700000" algn="tl" rotWithShape="0">
                        <a:prstClr val="white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工程总承包完成合同额</a:t>
                </a:r>
                <a:endParaRPr lang="en-US" sz="1867" kern="0" dirty="0">
                  <a:solidFill>
                    <a:srgbClr val="0070C0"/>
                  </a:solidFill>
                  <a:effectLst>
                    <a:outerShdw blurRad="50800" dist="38100" dir="2700000" algn="tl" rotWithShape="0">
                      <a:prstClr val="white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95BD7A7-92D6-4D74-B23D-E55247EB201F}"/>
                </a:ext>
              </a:extLst>
            </p:cNvPr>
            <p:cNvGrpSpPr/>
            <p:nvPr/>
          </p:nvGrpSpPr>
          <p:grpSpPr>
            <a:xfrm>
              <a:off x="2070389" y="3240457"/>
              <a:ext cx="1134997" cy="2030071"/>
              <a:chOff x="1060739" y="3216746"/>
              <a:chExt cx="1134997" cy="1796607"/>
            </a:xfrm>
          </p:grpSpPr>
          <p:sp>
            <p:nvSpPr>
              <p:cNvPr id="21" name="Up Arrow 9">
                <a:extLst>
                  <a:ext uri="{FF2B5EF4-FFF2-40B4-BE49-F238E27FC236}">
                    <a16:creationId xmlns:a16="http://schemas.microsoft.com/office/drawing/2014/main" id="{DF294D16-250A-4416-BC8F-043E6AC678BB}"/>
                  </a:ext>
                </a:extLst>
              </p:cNvPr>
              <p:cNvSpPr/>
              <p:nvPr/>
            </p:nvSpPr>
            <p:spPr>
              <a:xfrm>
                <a:off x="1060739" y="3216746"/>
                <a:ext cx="1134997" cy="1796607"/>
              </a:xfrm>
              <a:prstGeom prst="upArrow">
                <a:avLst/>
              </a:prstGeom>
              <a:solidFill>
                <a:srgbClr val="44546A">
                  <a:lumMod val="40000"/>
                  <a:lumOff val="60000"/>
                </a:srgb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32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2" name="TextBox 12">
                <a:extLst>
                  <a:ext uri="{FF2B5EF4-FFF2-40B4-BE49-F238E27FC236}">
                    <a16:creationId xmlns:a16="http://schemas.microsoft.com/office/drawing/2014/main" id="{251A5E45-68B8-41D4-886E-E707F616942C}"/>
                  </a:ext>
                </a:extLst>
              </p:cNvPr>
              <p:cNvSpPr txBox="1"/>
              <p:nvPr/>
            </p:nvSpPr>
            <p:spPr>
              <a:xfrm>
                <a:off x="1426719" y="3531200"/>
                <a:ext cx="521109" cy="318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2133" kern="0" dirty="0">
                    <a:solidFill>
                      <a:prstClr val="black"/>
                    </a:solidFill>
                    <a:effectLst>
                      <a:outerShdw blurRad="50800" dist="38100" dir="2700000" algn="tl" rotWithShape="0">
                        <a:prstClr val="white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51%</a:t>
                </a:r>
                <a:endParaRPr lang="en-US" sz="2133" kern="0" dirty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white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FFCE135-EA12-442A-9E6B-C7294D885715}"/>
                </a:ext>
              </a:extLst>
            </p:cNvPr>
            <p:cNvGrpSpPr/>
            <p:nvPr/>
          </p:nvGrpSpPr>
          <p:grpSpPr>
            <a:xfrm>
              <a:off x="3521916" y="3473921"/>
              <a:ext cx="1091382" cy="1804435"/>
              <a:chOff x="2512266" y="3531201"/>
              <a:chExt cx="1091382" cy="1489980"/>
            </a:xfrm>
          </p:grpSpPr>
          <p:sp>
            <p:nvSpPr>
              <p:cNvPr id="19" name="Up Arrow 11">
                <a:extLst>
                  <a:ext uri="{FF2B5EF4-FFF2-40B4-BE49-F238E27FC236}">
                    <a16:creationId xmlns:a16="http://schemas.microsoft.com/office/drawing/2014/main" id="{F08F07AD-491A-4F74-9468-539A290DCEF3}"/>
                  </a:ext>
                </a:extLst>
              </p:cNvPr>
              <p:cNvSpPr/>
              <p:nvPr/>
            </p:nvSpPr>
            <p:spPr>
              <a:xfrm>
                <a:off x="2512266" y="3531201"/>
                <a:ext cx="1091382" cy="1489980"/>
              </a:xfrm>
              <a:prstGeom prst="upArrow">
                <a:avLst/>
              </a:prstGeom>
              <a:solidFill>
                <a:srgbClr val="44546A">
                  <a:lumMod val="40000"/>
                  <a:lumOff val="60000"/>
                </a:srgb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32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0" name="TextBox 15">
                <a:extLst>
                  <a:ext uri="{FF2B5EF4-FFF2-40B4-BE49-F238E27FC236}">
                    <a16:creationId xmlns:a16="http://schemas.microsoft.com/office/drawing/2014/main" id="{AA046C5E-DFFA-4C62-9053-DBE0BD797E17}"/>
                  </a:ext>
                </a:extLst>
              </p:cNvPr>
              <p:cNvSpPr txBox="1"/>
              <p:nvPr/>
            </p:nvSpPr>
            <p:spPr>
              <a:xfrm>
                <a:off x="2872995" y="3819232"/>
                <a:ext cx="560009" cy="29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2133" kern="0" dirty="0">
                    <a:solidFill>
                      <a:prstClr val="black"/>
                    </a:solidFill>
                    <a:effectLst>
                      <a:outerShdw blurRad="50800" dist="38100" dir="2700000" algn="tl" rotWithShape="0">
                        <a:prstClr val="white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43%</a:t>
                </a:r>
                <a:endParaRPr lang="en-US" sz="2133" kern="0" dirty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white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330D7B9-C96F-426A-BC2D-E6220CB90565}"/>
                </a:ext>
              </a:extLst>
            </p:cNvPr>
            <p:cNvGrpSpPr/>
            <p:nvPr/>
          </p:nvGrpSpPr>
          <p:grpSpPr>
            <a:xfrm>
              <a:off x="4931556" y="3788376"/>
              <a:ext cx="1134997" cy="1497156"/>
              <a:chOff x="3921906" y="3691913"/>
              <a:chExt cx="1134997" cy="1336443"/>
            </a:xfrm>
          </p:grpSpPr>
          <p:sp>
            <p:nvSpPr>
              <p:cNvPr id="17" name="Up Arrow 13">
                <a:extLst>
                  <a:ext uri="{FF2B5EF4-FFF2-40B4-BE49-F238E27FC236}">
                    <a16:creationId xmlns:a16="http://schemas.microsoft.com/office/drawing/2014/main" id="{2A340853-4A80-4959-823A-48D6AEEA231A}"/>
                  </a:ext>
                </a:extLst>
              </p:cNvPr>
              <p:cNvSpPr/>
              <p:nvPr/>
            </p:nvSpPr>
            <p:spPr>
              <a:xfrm>
                <a:off x="3921906" y="3691913"/>
                <a:ext cx="1134997" cy="1336443"/>
              </a:xfrm>
              <a:prstGeom prst="upArrow">
                <a:avLst/>
              </a:prstGeom>
              <a:solidFill>
                <a:srgbClr val="44546A">
                  <a:lumMod val="40000"/>
                  <a:lumOff val="60000"/>
                </a:srgbClr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4267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35EF85-A899-4A96-84CD-A87C49F64F53}"/>
                  </a:ext>
                </a:extLst>
              </p:cNvPr>
              <p:cNvSpPr txBox="1"/>
              <p:nvPr/>
            </p:nvSpPr>
            <p:spPr>
              <a:xfrm>
                <a:off x="4283968" y="4008834"/>
                <a:ext cx="576064" cy="321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zh-CN" sz="2133" kern="0" dirty="0">
                    <a:solidFill>
                      <a:prstClr val="black"/>
                    </a:solidFill>
                    <a:effectLst>
                      <a:outerShdw blurRad="50800" dist="38100" dir="2700000" algn="tl" rotWithShape="0">
                        <a:prstClr val="white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39%</a:t>
                </a:r>
                <a:endParaRPr lang="en-US" sz="2133" kern="0" dirty="0">
                  <a:solidFill>
                    <a:prstClr val="black"/>
                  </a:solidFill>
                  <a:effectLst>
                    <a:outerShdw blurRad="50800" dist="38100" dir="2700000" algn="tl" rotWithShape="0">
                      <a:prstClr val="white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9765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61946" y="972115"/>
            <a:ext cx="114395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zh-CN" altLang="en-US" sz="2400" b="1" dirty="0"/>
              <a:t>进度目标：研制工作计划于</a:t>
            </a:r>
            <a:r>
              <a:rPr lang="en-US" altLang="zh-CN" sz="2400" b="1" dirty="0"/>
              <a:t>2019-3-1</a:t>
            </a:r>
            <a:r>
              <a:rPr lang="zh-CN" altLang="en-US" sz="2400" b="1" dirty="0"/>
              <a:t>启动，要求在</a:t>
            </a:r>
            <a:r>
              <a:rPr lang="en-US" altLang="zh-CN" sz="2400" b="1" dirty="0"/>
              <a:t>2019-9-30</a:t>
            </a:r>
            <a:r>
              <a:rPr lang="zh-CN" altLang="en-US" sz="2400" b="1" dirty="0"/>
              <a:t>前完成各项工作，并通过公司组织的产品签定验收。</a:t>
            </a:r>
            <a:endParaRPr lang="en-US" altLang="zh-CN" sz="2400" b="1" dirty="0"/>
          </a:p>
          <a:p>
            <a:pPr marL="457200" indent="-457200">
              <a:buFont typeface="+mj-lt"/>
              <a:buAutoNum type="arabicPeriod" startAt="3"/>
            </a:pPr>
            <a:endParaRPr lang="en-US" altLang="zh-CN" sz="2400" b="1" dirty="0"/>
          </a:p>
          <a:p>
            <a:pPr marL="457200" indent="-457200">
              <a:buAutoNum type="arabicPeriod" startAt="3"/>
            </a:pPr>
            <a:r>
              <a:rPr lang="zh-CN" altLang="en-US" sz="2400" b="1" dirty="0"/>
              <a:t>部门人员配备和职责分工</a:t>
            </a:r>
            <a:endParaRPr lang="en-US" altLang="zh-CN" sz="2400" b="1" dirty="0"/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2400" b="1" dirty="0"/>
              <a:t>公司以下四个部门，各派一人，组成四人团队，协作完成项目工作：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研发部</a:t>
            </a:r>
            <a:r>
              <a:rPr lang="zh-CN" altLang="en-US" sz="2400" b="1" dirty="0"/>
              <a:t>，任命一名产品经理（</a:t>
            </a:r>
            <a:r>
              <a:rPr lang="zh-CN" altLang="en-US" sz="2400" b="1" dirty="0">
                <a:solidFill>
                  <a:srgbClr val="FF0000"/>
                </a:solidFill>
              </a:rPr>
              <a:t>成员</a:t>
            </a:r>
            <a:r>
              <a:rPr lang="en-US" altLang="zh-CN" sz="2400" b="1" dirty="0">
                <a:solidFill>
                  <a:srgbClr val="FF0000"/>
                </a:solidFill>
              </a:rPr>
              <a:t>A</a:t>
            </a:r>
            <a:r>
              <a:rPr lang="zh-CN" altLang="en-US" sz="2400" b="1" dirty="0"/>
              <a:t>），总体负责产品研发全过程的协调和管理；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设计部</a:t>
            </a:r>
            <a:r>
              <a:rPr lang="zh-CN" altLang="en-US" sz="2400" b="1" dirty="0"/>
              <a:t>，任命一名设计经理（</a:t>
            </a:r>
            <a:r>
              <a:rPr lang="zh-CN" altLang="en-US" sz="2400" b="1" dirty="0">
                <a:solidFill>
                  <a:srgbClr val="FF0000"/>
                </a:solidFill>
              </a:rPr>
              <a:t>成员</a:t>
            </a:r>
            <a:r>
              <a:rPr lang="en-US" altLang="zh-CN" sz="2400" b="1" dirty="0">
                <a:solidFill>
                  <a:srgbClr val="FF0000"/>
                </a:solidFill>
              </a:rPr>
              <a:t>B</a:t>
            </a:r>
            <a:r>
              <a:rPr lang="zh-CN" altLang="en-US" sz="2400" b="1" dirty="0"/>
              <a:t>），负责产品设计和技术支持工作；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采购部</a:t>
            </a:r>
            <a:r>
              <a:rPr lang="zh-CN" altLang="en-US" sz="2400" b="1" dirty="0"/>
              <a:t>，任命一名采购经理（</a:t>
            </a:r>
            <a:r>
              <a:rPr lang="zh-CN" altLang="en-US" sz="2400" b="1" dirty="0">
                <a:solidFill>
                  <a:srgbClr val="FF0000"/>
                </a:solidFill>
              </a:rPr>
              <a:t>成员</a:t>
            </a:r>
            <a:r>
              <a:rPr lang="en-US" altLang="zh-CN" sz="2400" b="1" dirty="0">
                <a:solidFill>
                  <a:srgbClr val="FF0000"/>
                </a:solidFill>
              </a:rPr>
              <a:t>C</a:t>
            </a:r>
            <a:r>
              <a:rPr lang="zh-CN" altLang="en-US" sz="2400" b="1" dirty="0"/>
              <a:t>），负责研发过程中设备、材料的采购工作；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生产部</a:t>
            </a:r>
            <a:r>
              <a:rPr lang="zh-CN" altLang="en-US" sz="2400" b="1" dirty="0"/>
              <a:t>，任命一名生产经理（</a:t>
            </a:r>
            <a:r>
              <a:rPr lang="zh-CN" altLang="en-US" sz="2400" b="1" dirty="0">
                <a:solidFill>
                  <a:srgbClr val="FF0000"/>
                </a:solidFill>
              </a:rPr>
              <a:t>成员</a:t>
            </a:r>
            <a:r>
              <a:rPr lang="en-US" altLang="zh-CN" sz="2400" b="1" dirty="0">
                <a:solidFill>
                  <a:srgbClr val="FF0000"/>
                </a:solidFill>
              </a:rPr>
              <a:t>D</a:t>
            </a:r>
            <a:r>
              <a:rPr lang="zh-CN" altLang="en-US" sz="2400" b="1" dirty="0"/>
              <a:t>），负责研发过程中样机、产品的生产制造和检测工作。</a:t>
            </a:r>
            <a:endParaRPr lang="en-US" altLang="zh-CN" sz="2400" b="1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7211501" cy="428624"/>
          </a:xfrm>
        </p:spPr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实验情境</a:t>
            </a:r>
          </a:p>
        </p:txBody>
      </p:sp>
    </p:spTree>
    <p:extLst>
      <p:ext uri="{BB962C8B-B14F-4D97-AF65-F5344CB8AC3E}">
        <p14:creationId xmlns:p14="http://schemas.microsoft.com/office/powerpoint/2010/main" val="2865773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B09E367F-A1EE-49D4-A5C4-E909FDF197E6}"/>
              </a:ext>
            </a:extLst>
          </p:cNvPr>
          <p:cNvSpPr txBox="1">
            <a:spLocks/>
          </p:cNvSpPr>
          <p:nvPr/>
        </p:nvSpPr>
        <p:spPr>
          <a:xfrm>
            <a:off x="916596" y="44984"/>
            <a:ext cx="6070299" cy="4256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典型客户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F8D6DF-9CCD-400F-B2D5-C22270D8692C}"/>
              </a:ext>
            </a:extLst>
          </p:cNvPr>
          <p:cNvSpPr txBox="1"/>
          <p:nvPr/>
        </p:nvSpPr>
        <p:spPr>
          <a:xfrm>
            <a:off x="574767" y="967000"/>
            <a:ext cx="171736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3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石油化工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9194CC-8757-4030-8153-7ADC19D99858}"/>
              </a:ext>
            </a:extLst>
          </p:cNvPr>
          <p:cNvSpPr txBox="1"/>
          <p:nvPr/>
        </p:nvSpPr>
        <p:spPr>
          <a:xfrm>
            <a:off x="3215680" y="967000"/>
            <a:ext cx="217631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3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（煤）化工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077AB6-16A8-4FD6-BEBD-16AAD121847D}"/>
              </a:ext>
            </a:extLst>
          </p:cNvPr>
          <p:cNvSpPr txBox="1"/>
          <p:nvPr/>
        </p:nvSpPr>
        <p:spPr>
          <a:xfrm>
            <a:off x="6192011" y="973433"/>
            <a:ext cx="303329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3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电力（新能源）行业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F007A7-0398-41FB-8360-7E731C11A29C}"/>
              </a:ext>
            </a:extLst>
          </p:cNvPr>
          <p:cNvSpPr txBox="1"/>
          <p:nvPr/>
        </p:nvSpPr>
        <p:spPr>
          <a:xfrm>
            <a:off x="9187115" y="960115"/>
            <a:ext cx="181492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3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市政建筑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6AA931-F596-465E-BE30-1A9F336493F0}"/>
              </a:ext>
            </a:extLst>
          </p:cNvPr>
          <p:cNvSpPr txBox="1"/>
          <p:nvPr/>
        </p:nvSpPr>
        <p:spPr>
          <a:xfrm>
            <a:off x="3314185" y="1462494"/>
            <a:ext cx="2697793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中国神华集团北京工程公司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神华集团鄂尔多斯煤制油示范项目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神华集团包头煤制烯烃项目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中煤集团陕西榆林煤化工有限公司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神宁煤化工有限公司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宁波巨化集团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中国海洋石油股份有限公司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云天化集团公司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泸天化四川煤气化公司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2CFA81-75AA-4D22-A803-16CFD0018581}"/>
              </a:ext>
            </a:extLst>
          </p:cNvPr>
          <p:cNvSpPr txBox="1"/>
          <p:nvPr/>
        </p:nvSpPr>
        <p:spPr>
          <a:xfrm>
            <a:off x="6297743" y="1435718"/>
            <a:ext cx="2529984" cy="293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中国华能集团公司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中国电力建设集团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神华国能集团有限公司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山东鲁能集团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东方电气集团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江苏国信宜兴发 电有限公司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上海协鑫电力集团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协鑫新能源有限公司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华能集团山东莱芜发电有限公司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F98C66-AD80-4952-A7AB-C5371B1344DF}"/>
              </a:ext>
            </a:extLst>
          </p:cNvPr>
          <p:cNvSpPr txBox="1"/>
          <p:nvPr/>
        </p:nvSpPr>
        <p:spPr>
          <a:xfrm>
            <a:off x="9060466" y="1411521"/>
            <a:ext cx="2697793" cy="293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招商局（漳州）经济开发区管委会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上海中心大厦发展有限公司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深圳平安集团物业有限公司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中国电建市政建筑集团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万科、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SOHO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、龙湖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上海勘察设计院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华东勘察设计院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汉江集团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上海市政规划设计总院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032C118-7CF1-4196-85FD-E444E4247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7" y="4766941"/>
            <a:ext cx="11027933" cy="1809735"/>
          </a:xfrm>
          <a:prstGeom prst="rect">
            <a:avLst/>
          </a:prstGeom>
        </p:spPr>
      </p:pic>
      <p:sp>
        <p:nvSpPr>
          <p:cNvPr id="12" name="文本框 26"/>
          <p:cNvSpPr txBox="1"/>
          <p:nvPr/>
        </p:nvSpPr>
        <p:spPr>
          <a:xfrm>
            <a:off x="367322" y="1470739"/>
            <a:ext cx="2783241" cy="258532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中石化工程建设有限公司（</a:t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SEI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中石油工程设计有限公司（</a:t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CPE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中国寰球工程公司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中国天辰工程公司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中石化宁波工程公司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中石油集团炼化板块集团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中国石油工程建设公司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中化泉州石化有限公司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舟山国家石油储备基地有限公司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1961406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B09E367F-A1EE-49D4-A5C4-E909FDF197E6}"/>
              </a:ext>
            </a:extLst>
          </p:cNvPr>
          <p:cNvSpPr txBox="1">
            <a:spLocks/>
          </p:cNvSpPr>
          <p:nvPr/>
        </p:nvSpPr>
        <p:spPr>
          <a:xfrm>
            <a:off x="944740" y="43237"/>
            <a:ext cx="6070299" cy="4256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普华优势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CF8C505-0D93-434E-A7C7-6905DD0E5A02}"/>
              </a:ext>
            </a:extLst>
          </p:cNvPr>
          <p:cNvGrpSpPr/>
          <p:nvPr/>
        </p:nvGrpSpPr>
        <p:grpSpPr>
          <a:xfrm>
            <a:off x="803147" y="851036"/>
            <a:ext cx="10351244" cy="5643952"/>
            <a:chOff x="1804640" y="1015846"/>
            <a:chExt cx="6819900" cy="5691535"/>
          </a:xfrm>
        </p:grpSpPr>
        <p:sp>
          <p:nvSpPr>
            <p:cNvPr id="33" name="MH_Other_1">
              <a:extLst>
                <a:ext uri="{FF2B5EF4-FFF2-40B4-BE49-F238E27FC236}">
                  <a16:creationId xmlns:a16="http://schemas.microsoft.com/office/drawing/2014/main" id="{B71A2007-0D88-4605-A78E-EE0C2072070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939577" y="1278208"/>
              <a:ext cx="704850" cy="730250"/>
            </a:xfrm>
            <a:prstGeom prst="rect">
              <a:avLst/>
            </a:prstGeom>
            <a:solidFill>
              <a:srgbClr val="76CB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667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4" name="MH_Other_2">
              <a:extLst>
                <a:ext uri="{FF2B5EF4-FFF2-40B4-BE49-F238E27FC236}">
                  <a16:creationId xmlns:a16="http://schemas.microsoft.com/office/drawing/2014/main" id="{3673D68B-87C0-485D-AD2A-513A438B200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804640" y="1138508"/>
              <a:ext cx="974725" cy="1009650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rgbClr val="76CB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667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5" name="MH_SubTitle_1">
              <a:extLst>
                <a:ext uri="{FF2B5EF4-FFF2-40B4-BE49-F238E27FC236}">
                  <a16:creationId xmlns:a16="http://schemas.microsoft.com/office/drawing/2014/main" id="{53FE0F12-5EA1-442E-918B-3FE90FC6B015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963515" y="1015846"/>
              <a:ext cx="5661025" cy="300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625479"/>
              <a:r>
                <a:rPr lang="zh-CN" altLang="en-US" sz="1600" b="1" dirty="0">
                  <a:solidFill>
                    <a:srgbClr val="76CB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良好的客户基础及品牌形象</a:t>
              </a:r>
            </a:p>
          </p:txBody>
        </p:sp>
        <p:sp>
          <p:nvSpPr>
            <p:cNvPr id="36" name="MH_Text_1">
              <a:extLst>
                <a:ext uri="{FF2B5EF4-FFF2-40B4-BE49-F238E27FC236}">
                  <a16:creationId xmlns:a16="http://schemas.microsoft.com/office/drawing/2014/main" id="{FF04D344-3222-4861-8B61-17B793A8B8C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2963515" y="1361884"/>
              <a:ext cx="5661025" cy="885825"/>
            </a:xfrm>
            <a:prstGeom prst="rect">
              <a:avLst/>
            </a:prstGeom>
            <a:noFill/>
          </p:spPr>
          <p:txBody>
            <a:bodyPr lIns="0" tIns="0" rIns="0" bIns="0">
              <a:no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十多年的项目管理信息化建设中积累了丰富的行业知识、深厚的专业背景，使得公司始终保持细分领域的领军地位，树立了良好的品牌形象。在能源化工、水利电力、市政交通、房地产等行业中，凭借公司过往项目管理实施的成功案例，公司在该领域内积累了良好的市场口碑，使得公司在稳定原有客户的基础上，能够更进一步拓展客户范围。 </a:t>
              </a:r>
            </a:p>
          </p:txBody>
        </p:sp>
        <p:sp>
          <p:nvSpPr>
            <p:cNvPr id="37" name="MH_Other_3">
              <a:extLst>
                <a:ext uri="{FF2B5EF4-FFF2-40B4-BE49-F238E27FC236}">
                  <a16:creationId xmlns:a16="http://schemas.microsoft.com/office/drawing/2014/main" id="{E7242018-CD70-4D7E-A4D0-301F2747CC9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939577" y="2749820"/>
              <a:ext cx="704850" cy="730250"/>
            </a:xfrm>
            <a:prstGeom prst="rect">
              <a:avLst/>
            </a:prstGeom>
            <a:solidFill>
              <a:srgbClr val="FF6B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667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8" name="MH_Other_4">
              <a:extLst>
                <a:ext uri="{FF2B5EF4-FFF2-40B4-BE49-F238E27FC236}">
                  <a16:creationId xmlns:a16="http://schemas.microsoft.com/office/drawing/2014/main" id="{7D674F26-9718-4863-947B-4B06B7F5FD7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804640" y="2610120"/>
              <a:ext cx="974725" cy="1009650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rgbClr val="FF6B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667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9" name="MH_SubTitle_2">
              <a:extLst>
                <a:ext uri="{FF2B5EF4-FFF2-40B4-BE49-F238E27FC236}">
                  <a16:creationId xmlns:a16="http://schemas.microsoft.com/office/drawing/2014/main" id="{61FAE181-DEC7-4011-B219-46366AB38A16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63515" y="2509761"/>
              <a:ext cx="5661025" cy="300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625479"/>
              <a:r>
                <a:rPr lang="zh-CN" altLang="en-US" sz="1600" b="1" dirty="0">
                  <a:solidFill>
                    <a:srgbClr val="FF6B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营销网络及服务覆盖面较广</a:t>
              </a:r>
            </a:p>
          </p:txBody>
        </p:sp>
        <p:sp>
          <p:nvSpPr>
            <p:cNvPr id="40" name="MH_Text_2">
              <a:extLst>
                <a:ext uri="{FF2B5EF4-FFF2-40B4-BE49-F238E27FC236}">
                  <a16:creationId xmlns:a16="http://schemas.microsoft.com/office/drawing/2014/main" id="{4FAEB42B-D63E-4683-88D2-387CBB85A490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963515" y="2866950"/>
              <a:ext cx="5661025" cy="885825"/>
            </a:xfrm>
            <a:prstGeom prst="rect">
              <a:avLst/>
            </a:prstGeom>
            <a:noFill/>
          </p:spPr>
          <p:txBody>
            <a:bodyPr lIns="0" tIns="0" rIns="0" bIns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目前的服务网络已经覆盖全国</a:t>
              </a:r>
              <a:r>
                <a:rPr lang="en-US" altLang="zh-CN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r>
                <a:rPr lang="zh-CN" altLang="en-US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个省市，在上海、北京、山东、深圳、浙江、江苏等地设有</a:t>
              </a:r>
              <a:r>
                <a:rPr lang="en-US" altLang="zh-CN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r>
                <a:rPr lang="zh-CN" altLang="en-US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家分子公司。基本可实现就近提供咨询、服务的能力。与此同时，与渠道经销商以及行业组织（如 </a:t>
              </a:r>
              <a:r>
                <a:rPr lang="en-US" altLang="zh-CN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PMI</a:t>
              </a:r>
              <a:r>
                <a:rPr lang="zh-CN" altLang="en-US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IPMA</a:t>
              </a:r>
              <a:r>
                <a:rPr lang="zh-CN" altLang="en-US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）、高等院校（全国</a:t>
              </a:r>
              <a:r>
                <a:rPr lang="en-US" altLang="zh-CN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</a:t>
              </a:r>
              <a:r>
                <a:rPr lang="zh-CN" altLang="en-US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所）、项目管理培训机构、管理咨询公司、教育培训机构、应用方案供应商、系统集成商、实施服务商等建立了广泛的合作关系</a:t>
              </a:r>
              <a:endPara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1" name="MH_Other_5">
              <a:extLst>
                <a:ext uri="{FF2B5EF4-FFF2-40B4-BE49-F238E27FC236}">
                  <a16:creationId xmlns:a16="http://schemas.microsoft.com/office/drawing/2014/main" id="{97C737DF-FE1D-44C2-87D9-FD6479649E8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939577" y="4221433"/>
              <a:ext cx="704850" cy="730250"/>
            </a:xfrm>
            <a:prstGeom prst="rect">
              <a:avLst/>
            </a:prstGeom>
            <a:solidFill>
              <a:srgbClr val="8ED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667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2" name="MH_Other_6">
              <a:extLst>
                <a:ext uri="{FF2B5EF4-FFF2-40B4-BE49-F238E27FC236}">
                  <a16:creationId xmlns:a16="http://schemas.microsoft.com/office/drawing/2014/main" id="{E2F5C92D-0344-4195-A538-27EC6F5BDF5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804640" y="4081733"/>
              <a:ext cx="974725" cy="1008062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rgbClr val="8ED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667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3" name="MH_SubTitle_3">
              <a:extLst>
                <a:ext uri="{FF2B5EF4-FFF2-40B4-BE49-F238E27FC236}">
                  <a16:creationId xmlns:a16="http://schemas.microsoft.com/office/drawing/2014/main" id="{47DED340-74CB-4B65-B5CF-5E588BF988A1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63515" y="3992524"/>
              <a:ext cx="5661025" cy="300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625479"/>
              <a:r>
                <a:rPr lang="zh-CN" altLang="en-US" sz="1600" b="1" dirty="0">
                  <a:solidFill>
                    <a:srgbClr val="8ED5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合理的人员配置</a:t>
              </a:r>
            </a:p>
          </p:txBody>
        </p:sp>
        <p:sp>
          <p:nvSpPr>
            <p:cNvPr id="44" name="MH_Text_3">
              <a:extLst>
                <a:ext uri="{FF2B5EF4-FFF2-40B4-BE49-F238E27FC236}">
                  <a16:creationId xmlns:a16="http://schemas.microsoft.com/office/drawing/2014/main" id="{A18BC67D-61D4-40B6-B501-E843B0637E55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963515" y="4381578"/>
              <a:ext cx="5661025" cy="887412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/>
            <a:p>
              <a:pPr algn="just" defTabSz="1625479"/>
              <a:r>
                <a:rPr lang="zh-CN" altLang="en-US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公司拥有一支在行业内具有丰富经验，和对行业发展具有前瞻性思考的创新研发技术团队。公司共有员工</a:t>
              </a:r>
              <a:r>
                <a:rPr lang="en-US" altLang="zh-CN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369</a:t>
              </a:r>
              <a:r>
                <a:rPr lang="zh-CN" altLang="en-US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人，其中大专以上学历人员</a:t>
              </a:r>
              <a:r>
                <a:rPr lang="en-US" altLang="zh-CN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363</a:t>
              </a:r>
              <a:r>
                <a:rPr lang="zh-CN" altLang="en-US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人，占人员总数的</a:t>
              </a:r>
              <a:r>
                <a:rPr lang="en-US" altLang="zh-CN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98.37%</a:t>
              </a:r>
              <a:r>
                <a:rPr lang="zh-CN" altLang="en-US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；博士</a:t>
              </a:r>
              <a:r>
                <a:rPr lang="en-US" altLang="zh-CN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人；其中研发人员</a:t>
              </a:r>
              <a:r>
                <a:rPr lang="en-US" altLang="zh-CN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94</a:t>
              </a:r>
              <a:r>
                <a:rPr lang="zh-CN" altLang="en-US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人，占人员总数的</a:t>
              </a:r>
              <a:r>
                <a:rPr lang="en-US" altLang="zh-CN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25.47%</a:t>
              </a:r>
              <a:r>
                <a:rPr lang="zh-CN" altLang="en-US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r>
                <a:rPr lang="zh-CN" altLang="en-US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以上的研发技术人员有着丰富的工作实践经验。</a:t>
              </a:r>
              <a:endParaRPr lang="en-US" altLang="zh-CN" sz="1333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MH_Other_7">
              <a:extLst>
                <a:ext uri="{FF2B5EF4-FFF2-40B4-BE49-F238E27FC236}">
                  <a16:creationId xmlns:a16="http://schemas.microsoft.com/office/drawing/2014/main" id="{FBBCF31D-52FB-4DED-A2F7-7BF17BDDA8A4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2087215" y="1448071"/>
              <a:ext cx="398463" cy="396875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667">
                <a:solidFill>
                  <a:srgbClr val="FFFFFF"/>
                </a:solidFill>
              </a:endParaRPr>
            </a:p>
          </p:txBody>
        </p:sp>
        <p:sp>
          <p:nvSpPr>
            <p:cNvPr id="46" name="MH_Other_8">
              <a:extLst>
                <a:ext uri="{FF2B5EF4-FFF2-40B4-BE49-F238E27FC236}">
                  <a16:creationId xmlns:a16="http://schemas.microsoft.com/office/drawing/2014/main" id="{45477390-6785-46BE-AB6D-72E06E426188}"/>
                </a:ext>
              </a:extLst>
            </p:cNvPr>
            <p:cNvSpPr>
              <a:spLocks noChangeAspect="1"/>
            </p:cNvSpPr>
            <p:nvPr>
              <p:custDataLst>
                <p:tags r:id="rId14"/>
              </p:custDataLst>
            </p:nvPr>
          </p:nvSpPr>
          <p:spPr bwMode="auto">
            <a:xfrm>
              <a:off x="2104678" y="2918095"/>
              <a:ext cx="396875" cy="393700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667">
                <a:solidFill>
                  <a:srgbClr val="FFFFFF"/>
                </a:solidFill>
              </a:endParaRPr>
            </a:p>
          </p:txBody>
        </p:sp>
        <p:sp>
          <p:nvSpPr>
            <p:cNvPr id="47" name="MH_Other_9">
              <a:extLst>
                <a:ext uri="{FF2B5EF4-FFF2-40B4-BE49-F238E27FC236}">
                  <a16:creationId xmlns:a16="http://schemas.microsoft.com/office/drawing/2014/main" id="{7E8F2F8B-995A-48B0-9A06-ECCAEBC3FEEF}"/>
                </a:ext>
              </a:extLst>
            </p:cNvPr>
            <p:cNvSpPr>
              <a:spLocks noChangeAspect="1"/>
            </p:cNvSpPr>
            <p:nvPr>
              <p:custDataLst>
                <p:tags r:id="rId15"/>
              </p:custDataLst>
            </p:nvPr>
          </p:nvSpPr>
          <p:spPr bwMode="auto">
            <a:xfrm>
              <a:off x="2087215" y="4383358"/>
              <a:ext cx="398463" cy="398462"/>
            </a:xfrm>
            <a:custGeom>
              <a:avLst/>
              <a:gdLst>
                <a:gd name="T0" fmla="*/ 883582 w 2298700"/>
                <a:gd name="T1" fmla="*/ 1295872 h 2298700"/>
                <a:gd name="T2" fmla="*/ 899660 w 2298700"/>
                <a:gd name="T3" fmla="*/ 1824434 h 2298700"/>
                <a:gd name="T4" fmla="*/ 870674 w 2298700"/>
                <a:gd name="T5" fmla="*/ 1867800 h 2298700"/>
                <a:gd name="T6" fmla="*/ 472571 w 2298700"/>
                <a:gd name="T7" fmla="*/ 1870524 h 2298700"/>
                <a:gd name="T8" fmla="*/ 439282 w 2298700"/>
                <a:gd name="T9" fmla="*/ 1829883 h 2298700"/>
                <a:gd name="T10" fmla="*/ 450831 w 2298700"/>
                <a:gd name="T11" fmla="*/ 1299959 h 2298700"/>
                <a:gd name="T12" fmla="*/ 1168971 w 2298700"/>
                <a:gd name="T13" fmla="*/ 903287 h 2298700"/>
                <a:gd name="T14" fmla="*/ 1561900 w 2298700"/>
                <a:gd name="T15" fmla="*/ 923717 h 2298700"/>
                <a:gd name="T16" fmla="*/ 1573443 w 2298700"/>
                <a:gd name="T17" fmla="*/ 1829892 h 2298700"/>
                <a:gd name="T18" fmla="*/ 1540624 w 2298700"/>
                <a:gd name="T19" fmla="*/ 1870524 h 2298700"/>
                <a:gd name="T20" fmla="*/ 1142262 w 2298700"/>
                <a:gd name="T21" fmla="*/ 1867800 h 2298700"/>
                <a:gd name="T22" fmla="*/ 1113291 w 2298700"/>
                <a:gd name="T23" fmla="*/ 1824444 h 2298700"/>
                <a:gd name="T24" fmla="*/ 1129361 w 2298700"/>
                <a:gd name="T25" fmla="*/ 919404 h 2298700"/>
                <a:gd name="T26" fmla="*/ 2191940 w 2298700"/>
                <a:gd name="T27" fmla="*/ 450850 h 2298700"/>
                <a:gd name="T28" fmla="*/ 2238385 w 2298700"/>
                <a:gd name="T29" fmla="*/ 475582 h 2298700"/>
                <a:gd name="T30" fmla="*/ 2245636 w 2298700"/>
                <a:gd name="T31" fmla="*/ 1835358 h 2298700"/>
                <a:gd name="T32" fmla="*/ 2208706 w 2298700"/>
                <a:gd name="T33" fmla="*/ 1872115 h 2298700"/>
                <a:gd name="T34" fmla="*/ 1810633 w 2298700"/>
                <a:gd name="T35" fmla="*/ 1865309 h 2298700"/>
                <a:gd name="T36" fmla="*/ 1785938 w 2298700"/>
                <a:gd name="T37" fmla="*/ 1818568 h 2298700"/>
                <a:gd name="T38" fmla="*/ 1806329 w 2298700"/>
                <a:gd name="T39" fmla="*/ 463556 h 2298700"/>
                <a:gd name="T40" fmla="*/ 1464870 w 2298700"/>
                <a:gd name="T41" fmla="*/ 38100 h 2298700"/>
                <a:gd name="T42" fmla="*/ 1493876 w 2298700"/>
                <a:gd name="T43" fmla="*/ 48317 h 2298700"/>
                <a:gd name="T44" fmla="*/ 1512005 w 2298700"/>
                <a:gd name="T45" fmla="*/ 72609 h 2298700"/>
                <a:gd name="T46" fmla="*/ 1540105 w 2298700"/>
                <a:gd name="T47" fmla="*/ 509198 h 2298700"/>
                <a:gd name="T48" fmla="*/ 1503847 w 2298700"/>
                <a:gd name="T49" fmla="*/ 543253 h 2298700"/>
                <a:gd name="T50" fmla="*/ 1459205 w 2298700"/>
                <a:gd name="T51" fmla="*/ 535761 h 2298700"/>
                <a:gd name="T52" fmla="*/ 1437677 w 2298700"/>
                <a:gd name="T53" fmla="*/ 503749 h 2298700"/>
                <a:gd name="T54" fmla="*/ 1348845 w 2298700"/>
                <a:gd name="T55" fmla="*/ 357311 h 2298700"/>
                <a:gd name="T56" fmla="*/ 1214465 w 2298700"/>
                <a:gd name="T57" fmla="*/ 507608 h 2298700"/>
                <a:gd name="T58" fmla="*/ 1010062 w 2298700"/>
                <a:gd name="T59" fmla="*/ 669711 h 2298700"/>
                <a:gd name="T60" fmla="*/ 834212 w 2298700"/>
                <a:gd name="T61" fmla="*/ 763477 h 2298700"/>
                <a:gd name="T62" fmla="*/ 682609 w 2298700"/>
                <a:gd name="T63" fmla="*/ 817965 h 2298700"/>
                <a:gd name="T64" fmla="*/ 523528 w 2298700"/>
                <a:gd name="T65" fmla="*/ 852928 h 2298700"/>
                <a:gd name="T66" fmla="*/ 404104 w 2298700"/>
                <a:gd name="T67" fmla="*/ 862464 h 2298700"/>
                <a:gd name="T68" fmla="*/ 374191 w 2298700"/>
                <a:gd name="T69" fmla="*/ 838852 h 2298700"/>
                <a:gd name="T70" fmla="*/ 369206 w 2298700"/>
                <a:gd name="T71" fmla="*/ 795034 h 2298700"/>
                <a:gd name="T72" fmla="*/ 405237 w 2298700"/>
                <a:gd name="T73" fmla="*/ 760071 h 2298700"/>
                <a:gd name="T74" fmla="*/ 535765 w 2298700"/>
                <a:gd name="T75" fmla="*/ 742589 h 2298700"/>
                <a:gd name="T76" fmla="*/ 679890 w 2298700"/>
                <a:gd name="T77" fmla="*/ 706945 h 2298700"/>
                <a:gd name="T78" fmla="*/ 816536 w 2298700"/>
                <a:gd name="T79" fmla="*/ 654273 h 2298700"/>
                <a:gd name="T80" fmla="*/ 989667 w 2298700"/>
                <a:gd name="T81" fmla="*/ 554832 h 2298700"/>
                <a:gd name="T82" fmla="*/ 1171862 w 2298700"/>
                <a:gd name="T83" fmla="*/ 398859 h 2298700"/>
                <a:gd name="T84" fmla="*/ 1282675 w 2298700"/>
                <a:gd name="T85" fmla="*/ 267178 h 2298700"/>
                <a:gd name="T86" fmla="*/ 1087110 w 2298700"/>
                <a:gd name="T87" fmla="*/ 283979 h 2298700"/>
                <a:gd name="T88" fmla="*/ 1044054 w 2298700"/>
                <a:gd name="T89" fmla="*/ 259005 h 2298700"/>
                <a:gd name="T90" fmla="*/ 1040654 w 2298700"/>
                <a:gd name="T91" fmla="*/ 208376 h 2298700"/>
                <a:gd name="T92" fmla="*/ 1446288 w 2298700"/>
                <a:gd name="T93" fmla="*/ 40370 h 2298700"/>
                <a:gd name="T94" fmla="*/ 128386 w 2298700"/>
                <a:gd name="T95" fmla="*/ 3403 h 2298700"/>
                <a:gd name="T96" fmla="*/ 171711 w 2298700"/>
                <a:gd name="T97" fmla="*/ 26993 h 2298700"/>
                <a:gd name="T98" fmla="*/ 199157 w 2298700"/>
                <a:gd name="T99" fmla="*/ 67596 h 2298700"/>
                <a:gd name="T100" fmla="*/ 2201163 w 2298700"/>
                <a:gd name="T101" fmla="*/ 2093192 h 2298700"/>
                <a:gd name="T102" fmla="*/ 2249251 w 2298700"/>
                <a:gd name="T103" fmla="*/ 2107936 h 2298700"/>
                <a:gd name="T104" fmla="*/ 2283729 w 2298700"/>
                <a:gd name="T105" fmla="*/ 2142414 h 2298700"/>
                <a:gd name="T106" fmla="*/ 2298473 w 2298700"/>
                <a:gd name="T107" fmla="*/ 2190729 h 2298700"/>
                <a:gd name="T108" fmla="*/ 2288720 w 2298700"/>
                <a:gd name="T109" fmla="*/ 2240405 h 2298700"/>
                <a:gd name="T110" fmla="*/ 2257417 w 2298700"/>
                <a:gd name="T111" fmla="*/ 2278059 h 2298700"/>
                <a:gd name="T112" fmla="*/ 2211597 w 2298700"/>
                <a:gd name="T113" fmla="*/ 2297566 h 2298700"/>
                <a:gd name="T114" fmla="*/ 72132 w 2298700"/>
                <a:gd name="T115" fmla="*/ 2294164 h 2298700"/>
                <a:gd name="T116" fmla="*/ 29715 w 2298700"/>
                <a:gd name="T117" fmla="*/ 2268532 h 2298700"/>
                <a:gd name="T118" fmla="*/ 4537 w 2298700"/>
                <a:gd name="T119" fmla="*/ 2226568 h 2298700"/>
                <a:gd name="T120" fmla="*/ 907 w 2298700"/>
                <a:gd name="T121" fmla="*/ 87330 h 2298700"/>
                <a:gd name="T122" fmla="*/ 20188 w 2298700"/>
                <a:gd name="T123" fmla="*/ 41510 h 2298700"/>
                <a:gd name="T124" fmla="*/ 57842 w 2298700"/>
                <a:gd name="T125" fmla="*/ 10434 h 2298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98700" h="2298700">
                  <a:moveTo>
                    <a:pt x="494084" y="1279525"/>
                  </a:moveTo>
                  <a:lnTo>
                    <a:pt x="844179" y="1279525"/>
                  </a:lnTo>
                  <a:lnTo>
                    <a:pt x="849841" y="1279752"/>
                  </a:lnTo>
                  <a:lnTo>
                    <a:pt x="855502" y="1280660"/>
                  </a:lnTo>
                  <a:lnTo>
                    <a:pt x="860710" y="1282023"/>
                  </a:lnTo>
                  <a:lnTo>
                    <a:pt x="865692" y="1283839"/>
                  </a:lnTo>
                  <a:lnTo>
                    <a:pt x="870674" y="1286109"/>
                  </a:lnTo>
                  <a:lnTo>
                    <a:pt x="875203" y="1289061"/>
                  </a:lnTo>
                  <a:lnTo>
                    <a:pt x="879732" y="1292467"/>
                  </a:lnTo>
                  <a:lnTo>
                    <a:pt x="883582" y="1295872"/>
                  </a:lnTo>
                  <a:lnTo>
                    <a:pt x="887205" y="1299959"/>
                  </a:lnTo>
                  <a:lnTo>
                    <a:pt x="890602" y="1304273"/>
                  </a:lnTo>
                  <a:lnTo>
                    <a:pt x="893320" y="1308814"/>
                  </a:lnTo>
                  <a:lnTo>
                    <a:pt x="895584" y="1313809"/>
                  </a:lnTo>
                  <a:lnTo>
                    <a:pt x="897396" y="1319031"/>
                  </a:lnTo>
                  <a:lnTo>
                    <a:pt x="898981" y="1324480"/>
                  </a:lnTo>
                  <a:lnTo>
                    <a:pt x="899660" y="1329702"/>
                  </a:lnTo>
                  <a:lnTo>
                    <a:pt x="900113" y="1335378"/>
                  </a:lnTo>
                  <a:lnTo>
                    <a:pt x="900113" y="1818531"/>
                  </a:lnTo>
                  <a:lnTo>
                    <a:pt x="899660" y="1824434"/>
                  </a:lnTo>
                  <a:lnTo>
                    <a:pt x="898981" y="1829883"/>
                  </a:lnTo>
                  <a:lnTo>
                    <a:pt x="897396" y="1835332"/>
                  </a:lnTo>
                  <a:lnTo>
                    <a:pt x="895584" y="1840554"/>
                  </a:lnTo>
                  <a:lnTo>
                    <a:pt x="893320" y="1845322"/>
                  </a:lnTo>
                  <a:lnTo>
                    <a:pt x="890602" y="1850090"/>
                  </a:lnTo>
                  <a:lnTo>
                    <a:pt x="887205" y="1854404"/>
                  </a:lnTo>
                  <a:lnTo>
                    <a:pt x="883582" y="1858264"/>
                  </a:lnTo>
                  <a:lnTo>
                    <a:pt x="879732" y="1861897"/>
                  </a:lnTo>
                  <a:lnTo>
                    <a:pt x="875203" y="1865302"/>
                  </a:lnTo>
                  <a:lnTo>
                    <a:pt x="870674" y="1867800"/>
                  </a:lnTo>
                  <a:lnTo>
                    <a:pt x="865692" y="1870524"/>
                  </a:lnTo>
                  <a:lnTo>
                    <a:pt x="860710" y="1872114"/>
                  </a:lnTo>
                  <a:lnTo>
                    <a:pt x="855502" y="1873476"/>
                  </a:lnTo>
                  <a:lnTo>
                    <a:pt x="849841" y="1874611"/>
                  </a:lnTo>
                  <a:lnTo>
                    <a:pt x="844179" y="1874838"/>
                  </a:lnTo>
                  <a:lnTo>
                    <a:pt x="494084" y="1874838"/>
                  </a:lnTo>
                  <a:lnTo>
                    <a:pt x="488423" y="1874611"/>
                  </a:lnTo>
                  <a:lnTo>
                    <a:pt x="482761" y="1873476"/>
                  </a:lnTo>
                  <a:lnTo>
                    <a:pt x="477326" y="1872114"/>
                  </a:lnTo>
                  <a:lnTo>
                    <a:pt x="472571" y="1870524"/>
                  </a:lnTo>
                  <a:lnTo>
                    <a:pt x="467589" y="1867800"/>
                  </a:lnTo>
                  <a:lnTo>
                    <a:pt x="463060" y="1865302"/>
                  </a:lnTo>
                  <a:lnTo>
                    <a:pt x="458531" y="1861897"/>
                  </a:lnTo>
                  <a:lnTo>
                    <a:pt x="454455" y="1858264"/>
                  </a:lnTo>
                  <a:lnTo>
                    <a:pt x="450831" y="1854404"/>
                  </a:lnTo>
                  <a:lnTo>
                    <a:pt x="447661" y="1850090"/>
                  </a:lnTo>
                  <a:lnTo>
                    <a:pt x="444944" y="1845322"/>
                  </a:lnTo>
                  <a:lnTo>
                    <a:pt x="442679" y="1840554"/>
                  </a:lnTo>
                  <a:lnTo>
                    <a:pt x="440868" y="1835332"/>
                  </a:lnTo>
                  <a:lnTo>
                    <a:pt x="439282" y="1829883"/>
                  </a:lnTo>
                  <a:lnTo>
                    <a:pt x="438603" y="1824434"/>
                  </a:lnTo>
                  <a:lnTo>
                    <a:pt x="438150" y="1818531"/>
                  </a:lnTo>
                  <a:lnTo>
                    <a:pt x="438150" y="1335378"/>
                  </a:lnTo>
                  <a:lnTo>
                    <a:pt x="438603" y="1329702"/>
                  </a:lnTo>
                  <a:lnTo>
                    <a:pt x="439282" y="1324480"/>
                  </a:lnTo>
                  <a:lnTo>
                    <a:pt x="440868" y="1319031"/>
                  </a:lnTo>
                  <a:lnTo>
                    <a:pt x="442679" y="1313809"/>
                  </a:lnTo>
                  <a:lnTo>
                    <a:pt x="444944" y="1308814"/>
                  </a:lnTo>
                  <a:lnTo>
                    <a:pt x="447661" y="1304273"/>
                  </a:lnTo>
                  <a:lnTo>
                    <a:pt x="450831" y="1299959"/>
                  </a:lnTo>
                  <a:lnTo>
                    <a:pt x="454455" y="1295872"/>
                  </a:lnTo>
                  <a:lnTo>
                    <a:pt x="458531" y="1292467"/>
                  </a:lnTo>
                  <a:lnTo>
                    <a:pt x="463060" y="1289061"/>
                  </a:lnTo>
                  <a:lnTo>
                    <a:pt x="467589" y="1286109"/>
                  </a:lnTo>
                  <a:lnTo>
                    <a:pt x="472571" y="1283839"/>
                  </a:lnTo>
                  <a:lnTo>
                    <a:pt x="477326" y="1282023"/>
                  </a:lnTo>
                  <a:lnTo>
                    <a:pt x="482761" y="1280660"/>
                  </a:lnTo>
                  <a:lnTo>
                    <a:pt x="488423" y="1279752"/>
                  </a:lnTo>
                  <a:lnTo>
                    <a:pt x="494084" y="1279525"/>
                  </a:lnTo>
                  <a:close/>
                  <a:moveTo>
                    <a:pt x="1168971" y="903287"/>
                  </a:moveTo>
                  <a:lnTo>
                    <a:pt x="1518668" y="903287"/>
                  </a:lnTo>
                  <a:lnTo>
                    <a:pt x="1524553" y="903514"/>
                  </a:lnTo>
                  <a:lnTo>
                    <a:pt x="1529985" y="904195"/>
                  </a:lnTo>
                  <a:lnTo>
                    <a:pt x="1535418" y="905557"/>
                  </a:lnTo>
                  <a:lnTo>
                    <a:pt x="1540624" y="907600"/>
                  </a:lnTo>
                  <a:lnTo>
                    <a:pt x="1545377" y="909870"/>
                  </a:lnTo>
                  <a:lnTo>
                    <a:pt x="1550130" y="912821"/>
                  </a:lnTo>
                  <a:lnTo>
                    <a:pt x="1554430" y="915999"/>
                  </a:lnTo>
                  <a:lnTo>
                    <a:pt x="1558278" y="919404"/>
                  </a:lnTo>
                  <a:lnTo>
                    <a:pt x="1561900" y="923717"/>
                  </a:lnTo>
                  <a:lnTo>
                    <a:pt x="1565295" y="927803"/>
                  </a:lnTo>
                  <a:lnTo>
                    <a:pt x="1567784" y="932343"/>
                  </a:lnTo>
                  <a:lnTo>
                    <a:pt x="1570274" y="937337"/>
                  </a:lnTo>
                  <a:lnTo>
                    <a:pt x="1572085" y="942558"/>
                  </a:lnTo>
                  <a:lnTo>
                    <a:pt x="1573443" y="948006"/>
                  </a:lnTo>
                  <a:lnTo>
                    <a:pt x="1574575" y="953681"/>
                  </a:lnTo>
                  <a:lnTo>
                    <a:pt x="1574801" y="959355"/>
                  </a:lnTo>
                  <a:lnTo>
                    <a:pt x="1574801" y="1818542"/>
                  </a:lnTo>
                  <a:lnTo>
                    <a:pt x="1574575" y="1824444"/>
                  </a:lnTo>
                  <a:lnTo>
                    <a:pt x="1573443" y="1829892"/>
                  </a:lnTo>
                  <a:lnTo>
                    <a:pt x="1572085" y="1835340"/>
                  </a:lnTo>
                  <a:lnTo>
                    <a:pt x="1570274" y="1840560"/>
                  </a:lnTo>
                  <a:lnTo>
                    <a:pt x="1567784" y="1845327"/>
                  </a:lnTo>
                  <a:lnTo>
                    <a:pt x="1565295" y="1850094"/>
                  </a:lnTo>
                  <a:lnTo>
                    <a:pt x="1561900" y="1854407"/>
                  </a:lnTo>
                  <a:lnTo>
                    <a:pt x="1558278" y="1858266"/>
                  </a:lnTo>
                  <a:lnTo>
                    <a:pt x="1554430" y="1861898"/>
                  </a:lnTo>
                  <a:lnTo>
                    <a:pt x="1550130" y="1865303"/>
                  </a:lnTo>
                  <a:lnTo>
                    <a:pt x="1545377" y="1867800"/>
                  </a:lnTo>
                  <a:lnTo>
                    <a:pt x="1540624" y="1870524"/>
                  </a:lnTo>
                  <a:lnTo>
                    <a:pt x="1535418" y="1872113"/>
                  </a:lnTo>
                  <a:lnTo>
                    <a:pt x="1529985" y="1873475"/>
                  </a:lnTo>
                  <a:lnTo>
                    <a:pt x="1524553" y="1874610"/>
                  </a:lnTo>
                  <a:lnTo>
                    <a:pt x="1518668" y="1874837"/>
                  </a:lnTo>
                  <a:lnTo>
                    <a:pt x="1168971" y="1874837"/>
                  </a:lnTo>
                  <a:lnTo>
                    <a:pt x="1163312" y="1874610"/>
                  </a:lnTo>
                  <a:lnTo>
                    <a:pt x="1157654" y="1873475"/>
                  </a:lnTo>
                  <a:lnTo>
                    <a:pt x="1152221" y="1872113"/>
                  </a:lnTo>
                  <a:lnTo>
                    <a:pt x="1147242" y="1870524"/>
                  </a:lnTo>
                  <a:lnTo>
                    <a:pt x="1142262" y="1867800"/>
                  </a:lnTo>
                  <a:lnTo>
                    <a:pt x="1137736" y="1865303"/>
                  </a:lnTo>
                  <a:lnTo>
                    <a:pt x="1133435" y="1861898"/>
                  </a:lnTo>
                  <a:lnTo>
                    <a:pt x="1129361" y="1858266"/>
                  </a:lnTo>
                  <a:lnTo>
                    <a:pt x="1125740" y="1854407"/>
                  </a:lnTo>
                  <a:lnTo>
                    <a:pt x="1122797" y="1850094"/>
                  </a:lnTo>
                  <a:lnTo>
                    <a:pt x="1119855" y="1845327"/>
                  </a:lnTo>
                  <a:lnTo>
                    <a:pt x="1117365" y="1840560"/>
                  </a:lnTo>
                  <a:lnTo>
                    <a:pt x="1115554" y="1835340"/>
                  </a:lnTo>
                  <a:lnTo>
                    <a:pt x="1114196" y="1829892"/>
                  </a:lnTo>
                  <a:lnTo>
                    <a:pt x="1113291" y="1824444"/>
                  </a:lnTo>
                  <a:lnTo>
                    <a:pt x="1112838" y="1818542"/>
                  </a:lnTo>
                  <a:lnTo>
                    <a:pt x="1112838" y="959355"/>
                  </a:lnTo>
                  <a:lnTo>
                    <a:pt x="1113291" y="953681"/>
                  </a:lnTo>
                  <a:lnTo>
                    <a:pt x="1114196" y="948006"/>
                  </a:lnTo>
                  <a:lnTo>
                    <a:pt x="1115554" y="942558"/>
                  </a:lnTo>
                  <a:lnTo>
                    <a:pt x="1117365" y="937337"/>
                  </a:lnTo>
                  <a:lnTo>
                    <a:pt x="1119855" y="932343"/>
                  </a:lnTo>
                  <a:lnTo>
                    <a:pt x="1122797" y="927803"/>
                  </a:lnTo>
                  <a:lnTo>
                    <a:pt x="1125740" y="923717"/>
                  </a:lnTo>
                  <a:lnTo>
                    <a:pt x="1129361" y="919404"/>
                  </a:lnTo>
                  <a:lnTo>
                    <a:pt x="1133435" y="915999"/>
                  </a:lnTo>
                  <a:lnTo>
                    <a:pt x="1137736" y="912821"/>
                  </a:lnTo>
                  <a:lnTo>
                    <a:pt x="1142262" y="909870"/>
                  </a:lnTo>
                  <a:lnTo>
                    <a:pt x="1147242" y="907600"/>
                  </a:lnTo>
                  <a:lnTo>
                    <a:pt x="1152221" y="905557"/>
                  </a:lnTo>
                  <a:lnTo>
                    <a:pt x="1157654" y="904195"/>
                  </a:lnTo>
                  <a:lnTo>
                    <a:pt x="1163312" y="903514"/>
                  </a:lnTo>
                  <a:lnTo>
                    <a:pt x="1168971" y="903287"/>
                  </a:lnTo>
                  <a:close/>
                  <a:moveTo>
                    <a:pt x="1841899" y="450850"/>
                  </a:moveTo>
                  <a:lnTo>
                    <a:pt x="2191940" y="450850"/>
                  </a:lnTo>
                  <a:lnTo>
                    <a:pt x="2197604" y="451077"/>
                  </a:lnTo>
                  <a:lnTo>
                    <a:pt x="2203268" y="451985"/>
                  </a:lnTo>
                  <a:lnTo>
                    <a:pt x="2208706" y="453573"/>
                  </a:lnTo>
                  <a:lnTo>
                    <a:pt x="2213917" y="455388"/>
                  </a:lnTo>
                  <a:lnTo>
                    <a:pt x="2218674" y="457657"/>
                  </a:lnTo>
                  <a:lnTo>
                    <a:pt x="2223206" y="460380"/>
                  </a:lnTo>
                  <a:lnTo>
                    <a:pt x="2227510" y="463556"/>
                  </a:lnTo>
                  <a:lnTo>
                    <a:pt x="2231589" y="467186"/>
                  </a:lnTo>
                  <a:lnTo>
                    <a:pt x="2235214" y="471271"/>
                  </a:lnTo>
                  <a:lnTo>
                    <a:pt x="2238385" y="475582"/>
                  </a:lnTo>
                  <a:lnTo>
                    <a:pt x="2241104" y="480119"/>
                  </a:lnTo>
                  <a:lnTo>
                    <a:pt x="2243596" y="484884"/>
                  </a:lnTo>
                  <a:lnTo>
                    <a:pt x="2245636" y="490103"/>
                  </a:lnTo>
                  <a:lnTo>
                    <a:pt x="2246768" y="495548"/>
                  </a:lnTo>
                  <a:lnTo>
                    <a:pt x="2247675" y="501221"/>
                  </a:lnTo>
                  <a:lnTo>
                    <a:pt x="2247901" y="506893"/>
                  </a:lnTo>
                  <a:lnTo>
                    <a:pt x="2247901" y="1818568"/>
                  </a:lnTo>
                  <a:lnTo>
                    <a:pt x="2247675" y="1824468"/>
                  </a:lnTo>
                  <a:lnTo>
                    <a:pt x="2246768" y="1829913"/>
                  </a:lnTo>
                  <a:lnTo>
                    <a:pt x="2245636" y="1835358"/>
                  </a:lnTo>
                  <a:lnTo>
                    <a:pt x="2243596" y="1840577"/>
                  </a:lnTo>
                  <a:lnTo>
                    <a:pt x="2241104" y="1845342"/>
                  </a:lnTo>
                  <a:lnTo>
                    <a:pt x="2238385" y="1850107"/>
                  </a:lnTo>
                  <a:lnTo>
                    <a:pt x="2235214" y="1854418"/>
                  </a:lnTo>
                  <a:lnTo>
                    <a:pt x="2231589" y="1858275"/>
                  </a:lnTo>
                  <a:lnTo>
                    <a:pt x="2227510" y="1861905"/>
                  </a:lnTo>
                  <a:lnTo>
                    <a:pt x="2223206" y="1865309"/>
                  </a:lnTo>
                  <a:lnTo>
                    <a:pt x="2218674" y="1867804"/>
                  </a:lnTo>
                  <a:lnTo>
                    <a:pt x="2213917" y="1870527"/>
                  </a:lnTo>
                  <a:lnTo>
                    <a:pt x="2208706" y="1872115"/>
                  </a:lnTo>
                  <a:lnTo>
                    <a:pt x="2203268" y="1873477"/>
                  </a:lnTo>
                  <a:lnTo>
                    <a:pt x="2197604" y="1874611"/>
                  </a:lnTo>
                  <a:lnTo>
                    <a:pt x="2191940" y="1874838"/>
                  </a:lnTo>
                  <a:lnTo>
                    <a:pt x="1841899" y="1874838"/>
                  </a:lnTo>
                  <a:lnTo>
                    <a:pt x="1836235" y="1874611"/>
                  </a:lnTo>
                  <a:lnTo>
                    <a:pt x="1830798" y="1873477"/>
                  </a:lnTo>
                  <a:lnTo>
                    <a:pt x="1825360" y="1872115"/>
                  </a:lnTo>
                  <a:lnTo>
                    <a:pt x="1820149" y="1870527"/>
                  </a:lnTo>
                  <a:lnTo>
                    <a:pt x="1815165" y="1867804"/>
                  </a:lnTo>
                  <a:lnTo>
                    <a:pt x="1810633" y="1865309"/>
                  </a:lnTo>
                  <a:lnTo>
                    <a:pt x="1806329" y="1861905"/>
                  </a:lnTo>
                  <a:lnTo>
                    <a:pt x="1802477" y="1858275"/>
                  </a:lnTo>
                  <a:lnTo>
                    <a:pt x="1798852" y="1854418"/>
                  </a:lnTo>
                  <a:lnTo>
                    <a:pt x="1795454" y="1850107"/>
                  </a:lnTo>
                  <a:lnTo>
                    <a:pt x="1792508" y="1845342"/>
                  </a:lnTo>
                  <a:lnTo>
                    <a:pt x="1790243" y="1840577"/>
                  </a:lnTo>
                  <a:lnTo>
                    <a:pt x="1788430" y="1835358"/>
                  </a:lnTo>
                  <a:lnTo>
                    <a:pt x="1786844" y="1829913"/>
                  </a:lnTo>
                  <a:lnTo>
                    <a:pt x="1786165" y="1824468"/>
                  </a:lnTo>
                  <a:lnTo>
                    <a:pt x="1785938" y="1818568"/>
                  </a:lnTo>
                  <a:lnTo>
                    <a:pt x="1785938" y="506893"/>
                  </a:lnTo>
                  <a:lnTo>
                    <a:pt x="1786165" y="501221"/>
                  </a:lnTo>
                  <a:lnTo>
                    <a:pt x="1786844" y="495548"/>
                  </a:lnTo>
                  <a:lnTo>
                    <a:pt x="1788430" y="490103"/>
                  </a:lnTo>
                  <a:lnTo>
                    <a:pt x="1790243" y="484884"/>
                  </a:lnTo>
                  <a:lnTo>
                    <a:pt x="1792508" y="480119"/>
                  </a:lnTo>
                  <a:lnTo>
                    <a:pt x="1795454" y="475582"/>
                  </a:lnTo>
                  <a:lnTo>
                    <a:pt x="1798852" y="471271"/>
                  </a:lnTo>
                  <a:lnTo>
                    <a:pt x="1802477" y="467186"/>
                  </a:lnTo>
                  <a:lnTo>
                    <a:pt x="1806329" y="463556"/>
                  </a:lnTo>
                  <a:lnTo>
                    <a:pt x="1810633" y="460380"/>
                  </a:lnTo>
                  <a:lnTo>
                    <a:pt x="1815165" y="457657"/>
                  </a:lnTo>
                  <a:lnTo>
                    <a:pt x="1820149" y="455388"/>
                  </a:lnTo>
                  <a:lnTo>
                    <a:pt x="1825360" y="453573"/>
                  </a:lnTo>
                  <a:lnTo>
                    <a:pt x="1830798" y="451985"/>
                  </a:lnTo>
                  <a:lnTo>
                    <a:pt x="1836235" y="451077"/>
                  </a:lnTo>
                  <a:lnTo>
                    <a:pt x="1841899" y="450850"/>
                  </a:lnTo>
                  <a:close/>
                  <a:moveTo>
                    <a:pt x="1458752" y="38100"/>
                  </a:moveTo>
                  <a:lnTo>
                    <a:pt x="1461698" y="38100"/>
                  </a:lnTo>
                  <a:lnTo>
                    <a:pt x="1464870" y="38100"/>
                  </a:lnTo>
                  <a:lnTo>
                    <a:pt x="1468043" y="38327"/>
                  </a:lnTo>
                  <a:lnTo>
                    <a:pt x="1470989" y="38554"/>
                  </a:lnTo>
                  <a:lnTo>
                    <a:pt x="1473935" y="39235"/>
                  </a:lnTo>
                  <a:lnTo>
                    <a:pt x="1477107" y="40143"/>
                  </a:lnTo>
                  <a:lnTo>
                    <a:pt x="1479827" y="40825"/>
                  </a:lnTo>
                  <a:lnTo>
                    <a:pt x="1482773" y="42187"/>
                  </a:lnTo>
                  <a:lnTo>
                    <a:pt x="1485718" y="43322"/>
                  </a:lnTo>
                  <a:lnTo>
                    <a:pt x="1488438" y="44684"/>
                  </a:lnTo>
                  <a:lnTo>
                    <a:pt x="1491157" y="46500"/>
                  </a:lnTo>
                  <a:lnTo>
                    <a:pt x="1493876" y="48317"/>
                  </a:lnTo>
                  <a:lnTo>
                    <a:pt x="1496143" y="50133"/>
                  </a:lnTo>
                  <a:lnTo>
                    <a:pt x="1498409" y="52176"/>
                  </a:lnTo>
                  <a:lnTo>
                    <a:pt x="1500675" y="54447"/>
                  </a:lnTo>
                  <a:lnTo>
                    <a:pt x="1502714" y="56490"/>
                  </a:lnTo>
                  <a:lnTo>
                    <a:pt x="1504754" y="59214"/>
                  </a:lnTo>
                  <a:lnTo>
                    <a:pt x="1506567" y="61485"/>
                  </a:lnTo>
                  <a:lnTo>
                    <a:pt x="1508153" y="64436"/>
                  </a:lnTo>
                  <a:lnTo>
                    <a:pt x="1509739" y="66934"/>
                  </a:lnTo>
                  <a:lnTo>
                    <a:pt x="1511099" y="69658"/>
                  </a:lnTo>
                  <a:lnTo>
                    <a:pt x="1512005" y="72609"/>
                  </a:lnTo>
                  <a:lnTo>
                    <a:pt x="1513138" y="75334"/>
                  </a:lnTo>
                  <a:lnTo>
                    <a:pt x="1514045" y="78512"/>
                  </a:lnTo>
                  <a:lnTo>
                    <a:pt x="1514725" y="81691"/>
                  </a:lnTo>
                  <a:lnTo>
                    <a:pt x="1515178" y="84642"/>
                  </a:lnTo>
                  <a:lnTo>
                    <a:pt x="1515405" y="87821"/>
                  </a:lnTo>
                  <a:lnTo>
                    <a:pt x="1543051" y="488083"/>
                  </a:lnTo>
                  <a:lnTo>
                    <a:pt x="1543051" y="493305"/>
                  </a:lnTo>
                  <a:lnTo>
                    <a:pt x="1542371" y="498754"/>
                  </a:lnTo>
                  <a:lnTo>
                    <a:pt x="1541691" y="503976"/>
                  </a:lnTo>
                  <a:lnTo>
                    <a:pt x="1540105" y="509198"/>
                  </a:lnTo>
                  <a:lnTo>
                    <a:pt x="1538066" y="513965"/>
                  </a:lnTo>
                  <a:lnTo>
                    <a:pt x="1535800" y="518506"/>
                  </a:lnTo>
                  <a:lnTo>
                    <a:pt x="1532854" y="522820"/>
                  </a:lnTo>
                  <a:lnTo>
                    <a:pt x="1529908" y="526906"/>
                  </a:lnTo>
                  <a:lnTo>
                    <a:pt x="1526282" y="530539"/>
                  </a:lnTo>
                  <a:lnTo>
                    <a:pt x="1522429" y="533944"/>
                  </a:lnTo>
                  <a:lnTo>
                    <a:pt x="1518350" y="537123"/>
                  </a:lnTo>
                  <a:lnTo>
                    <a:pt x="1513592" y="539620"/>
                  </a:lnTo>
                  <a:lnTo>
                    <a:pt x="1509059" y="541663"/>
                  </a:lnTo>
                  <a:lnTo>
                    <a:pt x="1503847" y="543253"/>
                  </a:lnTo>
                  <a:lnTo>
                    <a:pt x="1498635" y="544615"/>
                  </a:lnTo>
                  <a:lnTo>
                    <a:pt x="1493197" y="545069"/>
                  </a:lnTo>
                  <a:lnTo>
                    <a:pt x="1488211" y="545296"/>
                  </a:lnTo>
                  <a:lnTo>
                    <a:pt x="1482999" y="544842"/>
                  </a:lnTo>
                  <a:lnTo>
                    <a:pt x="1478014" y="543934"/>
                  </a:lnTo>
                  <a:lnTo>
                    <a:pt x="1473481" y="542799"/>
                  </a:lnTo>
                  <a:lnTo>
                    <a:pt x="1469629" y="541437"/>
                  </a:lnTo>
                  <a:lnTo>
                    <a:pt x="1466003" y="539847"/>
                  </a:lnTo>
                  <a:lnTo>
                    <a:pt x="1462604" y="537804"/>
                  </a:lnTo>
                  <a:lnTo>
                    <a:pt x="1459205" y="535761"/>
                  </a:lnTo>
                  <a:lnTo>
                    <a:pt x="1456032" y="533490"/>
                  </a:lnTo>
                  <a:lnTo>
                    <a:pt x="1453086" y="530766"/>
                  </a:lnTo>
                  <a:lnTo>
                    <a:pt x="1450367" y="528041"/>
                  </a:lnTo>
                  <a:lnTo>
                    <a:pt x="1447874" y="525090"/>
                  </a:lnTo>
                  <a:lnTo>
                    <a:pt x="1445382" y="522139"/>
                  </a:lnTo>
                  <a:lnTo>
                    <a:pt x="1443342" y="518733"/>
                  </a:lnTo>
                  <a:lnTo>
                    <a:pt x="1441529" y="515100"/>
                  </a:lnTo>
                  <a:lnTo>
                    <a:pt x="1439943" y="511468"/>
                  </a:lnTo>
                  <a:lnTo>
                    <a:pt x="1438583" y="507608"/>
                  </a:lnTo>
                  <a:lnTo>
                    <a:pt x="1437677" y="503749"/>
                  </a:lnTo>
                  <a:lnTo>
                    <a:pt x="1436770" y="499662"/>
                  </a:lnTo>
                  <a:lnTo>
                    <a:pt x="1436317" y="495348"/>
                  </a:lnTo>
                  <a:lnTo>
                    <a:pt x="1419775" y="256735"/>
                  </a:lnTo>
                  <a:lnTo>
                    <a:pt x="1404592" y="280119"/>
                  </a:lnTo>
                  <a:lnTo>
                    <a:pt x="1396434" y="292606"/>
                  </a:lnTo>
                  <a:lnTo>
                    <a:pt x="1387596" y="304866"/>
                  </a:lnTo>
                  <a:lnTo>
                    <a:pt x="1378531" y="317580"/>
                  </a:lnTo>
                  <a:lnTo>
                    <a:pt x="1369014" y="330748"/>
                  </a:lnTo>
                  <a:lnTo>
                    <a:pt x="1359270" y="343916"/>
                  </a:lnTo>
                  <a:lnTo>
                    <a:pt x="1348845" y="357311"/>
                  </a:lnTo>
                  <a:lnTo>
                    <a:pt x="1338421" y="370933"/>
                  </a:lnTo>
                  <a:lnTo>
                    <a:pt x="1327317" y="384782"/>
                  </a:lnTo>
                  <a:lnTo>
                    <a:pt x="1315760" y="398632"/>
                  </a:lnTo>
                  <a:lnTo>
                    <a:pt x="1303750" y="412935"/>
                  </a:lnTo>
                  <a:lnTo>
                    <a:pt x="1291513" y="426784"/>
                  </a:lnTo>
                  <a:lnTo>
                    <a:pt x="1278823" y="441314"/>
                  </a:lnTo>
                  <a:lnTo>
                    <a:pt x="1265679" y="455390"/>
                  </a:lnTo>
                  <a:lnTo>
                    <a:pt x="1252082" y="469920"/>
                  </a:lnTo>
                  <a:lnTo>
                    <a:pt x="1233500" y="488991"/>
                  </a:lnTo>
                  <a:lnTo>
                    <a:pt x="1214465" y="507608"/>
                  </a:lnTo>
                  <a:lnTo>
                    <a:pt x="1195430" y="525998"/>
                  </a:lnTo>
                  <a:lnTo>
                    <a:pt x="1175715" y="543707"/>
                  </a:lnTo>
                  <a:lnTo>
                    <a:pt x="1156226" y="560961"/>
                  </a:lnTo>
                  <a:lnTo>
                    <a:pt x="1136058" y="577762"/>
                  </a:lnTo>
                  <a:lnTo>
                    <a:pt x="1115663" y="594336"/>
                  </a:lnTo>
                  <a:lnTo>
                    <a:pt x="1095041" y="610455"/>
                  </a:lnTo>
                  <a:lnTo>
                    <a:pt x="1074193" y="625893"/>
                  </a:lnTo>
                  <a:lnTo>
                    <a:pt x="1053118" y="641105"/>
                  </a:lnTo>
                  <a:lnTo>
                    <a:pt x="1031590" y="655408"/>
                  </a:lnTo>
                  <a:lnTo>
                    <a:pt x="1010062" y="669711"/>
                  </a:lnTo>
                  <a:lnTo>
                    <a:pt x="988081" y="683333"/>
                  </a:lnTo>
                  <a:lnTo>
                    <a:pt x="966099" y="696501"/>
                  </a:lnTo>
                  <a:lnTo>
                    <a:pt x="943891" y="709442"/>
                  </a:lnTo>
                  <a:lnTo>
                    <a:pt x="921004" y="721702"/>
                  </a:lnTo>
                  <a:lnTo>
                    <a:pt x="906954" y="729194"/>
                  </a:lnTo>
                  <a:lnTo>
                    <a:pt x="892451" y="736232"/>
                  </a:lnTo>
                  <a:lnTo>
                    <a:pt x="878174" y="743497"/>
                  </a:lnTo>
                  <a:lnTo>
                    <a:pt x="863671" y="750309"/>
                  </a:lnTo>
                  <a:lnTo>
                    <a:pt x="848941" y="756893"/>
                  </a:lnTo>
                  <a:lnTo>
                    <a:pt x="834212" y="763477"/>
                  </a:lnTo>
                  <a:lnTo>
                    <a:pt x="819482" y="769834"/>
                  </a:lnTo>
                  <a:lnTo>
                    <a:pt x="804526" y="775736"/>
                  </a:lnTo>
                  <a:lnTo>
                    <a:pt x="789569" y="781866"/>
                  </a:lnTo>
                  <a:lnTo>
                    <a:pt x="774613" y="787542"/>
                  </a:lnTo>
                  <a:lnTo>
                    <a:pt x="759430" y="793218"/>
                  </a:lnTo>
                  <a:lnTo>
                    <a:pt x="744247" y="798440"/>
                  </a:lnTo>
                  <a:lnTo>
                    <a:pt x="729064" y="803435"/>
                  </a:lnTo>
                  <a:lnTo>
                    <a:pt x="713655" y="808657"/>
                  </a:lnTo>
                  <a:lnTo>
                    <a:pt x="698472" y="813197"/>
                  </a:lnTo>
                  <a:lnTo>
                    <a:pt x="682609" y="817965"/>
                  </a:lnTo>
                  <a:lnTo>
                    <a:pt x="667199" y="822279"/>
                  </a:lnTo>
                  <a:lnTo>
                    <a:pt x="651563" y="826365"/>
                  </a:lnTo>
                  <a:lnTo>
                    <a:pt x="635701" y="830452"/>
                  </a:lnTo>
                  <a:lnTo>
                    <a:pt x="620064" y="834084"/>
                  </a:lnTo>
                  <a:lnTo>
                    <a:pt x="604202" y="837717"/>
                  </a:lnTo>
                  <a:lnTo>
                    <a:pt x="588112" y="841350"/>
                  </a:lnTo>
                  <a:lnTo>
                    <a:pt x="572249" y="844528"/>
                  </a:lnTo>
                  <a:lnTo>
                    <a:pt x="555933" y="847479"/>
                  </a:lnTo>
                  <a:lnTo>
                    <a:pt x="539618" y="850431"/>
                  </a:lnTo>
                  <a:lnTo>
                    <a:pt x="523528" y="852928"/>
                  </a:lnTo>
                  <a:lnTo>
                    <a:pt x="507212" y="855653"/>
                  </a:lnTo>
                  <a:lnTo>
                    <a:pt x="490896" y="857923"/>
                  </a:lnTo>
                  <a:lnTo>
                    <a:pt x="474353" y="859966"/>
                  </a:lnTo>
                  <a:lnTo>
                    <a:pt x="458037" y="861783"/>
                  </a:lnTo>
                  <a:lnTo>
                    <a:pt x="441268" y="863372"/>
                  </a:lnTo>
                  <a:lnTo>
                    <a:pt x="424726" y="864961"/>
                  </a:lnTo>
                  <a:lnTo>
                    <a:pt x="419287" y="865188"/>
                  </a:lnTo>
                  <a:lnTo>
                    <a:pt x="414075" y="864734"/>
                  </a:lnTo>
                  <a:lnTo>
                    <a:pt x="409089" y="863826"/>
                  </a:lnTo>
                  <a:lnTo>
                    <a:pt x="404104" y="862464"/>
                  </a:lnTo>
                  <a:lnTo>
                    <a:pt x="400252" y="861329"/>
                  </a:lnTo>
                  <a:lnTo>
                    <a:pt x="396626" y="859739"/>
                  </a:lnTo>
                  <a:lnTo>
                    <a:pt x="393227" y="857923"/>
                  </a:lnTo>
                  <a:lnTo>
                    <a:pt x="389827" y="855880"/>
                  </a:lnTo>
                  <a:lnTo>
                    <a:pt x="386882" y="853609"/>
                  </a:lnTo>
                  <a:lnTo>
                    <a:pt x="383936" y="850885"/>
                  </a:lnTo>
                  <a:lnTo>
                    <a:pt x="381216" y="848161"/>
                  </a:lnTo>
                  <a:lnTo>
                    <a:pt x="378497" y="845209"/>
                  </a:lnTo>
                  <a:lnTo>
                    <a:pt x="376231" y="842258"/>
                  </a:lnTo>
                  <a:lnTo>
                    <a:pt x="374191" y="838852"/>
                  </a:lnTo>
                  <a:lnTo>
                    <a:pt x="372378" y="835447"/>
                  </a:lnTo>
                  <a:lnTo>
                    <a:pt x="370566" y="831814"/>
                  </a:lnTo>
                  <a:lnTo>
                    <a:pt x="369206" y="827955"/>
                  </a:lnTo>
                  <a:lnTo>
                    <a:pt x="368299" y="824095"/>
                  </a:lnTo>
                  <a:lnTo>
                    <a:pt x="367620" y="820008"/>
                  </a:lnTo>
                  <a:lnTo>
                    <a:pt x="366940" y="815922"/>
                  </a:lnTo>
                  <a:lnTo>
                    <a:pt x="366713" y="810473"/>
                  </a:lnTo>
                  <a:lnTo>
                    <a:pt x="367167" y="805024"/>
                  </a:lnTo>
                  <a:lnTo>
                    <a:pt x="368073" y="799802"/>
                  </a:lnTo>
                  <a:lnTo>
                    <a:pt x="369206" y="795034"/>
                  </a:lnTo>
                  <a:lnTo>
                    <a:pt x="371472" y="790040"/>
                  </a:lnTo>
                  <a:lnTo>
                    <a:pt x="373738" y="785272"/>
                  </a:lnTo>
                  <a:lnTo>
                    <a:pt x="376231" y="780958"/>
                  </a:lnTo>
                  <a:lnTo>
                    <a:pt x="379403" y="776872"/>
                  </a:lnTo>
                  <a:lnTo>
                    <a:pt x="383029" y="773239"/>
                  </a:lnTo>
                  <a:lnTo>
                    <a:pt x="386882" y="769607"/>
                  </a:lnTo>
                  <a:lnTo>
                    <a:pt x="390961" y="766882"/>
                  </a:lnTo>
                  <a:lnTo>
                    <a:pt x="395266" y="763931"/>
                  </a:lnTo>
                  <a:lnTo>
                    <a:pt x="400252" y="761887"/>
                  </a:lnTo>
                  <a:lnTo>
                    <a:pt x="405237" y="760071"/>
                  </a:lnTo>
                  <a:lnTo>
                    <a:pt x="410222" y="758709"/>
                  </a:lnTo>
                  <a:lnTo>
                    <a:pt x="415661" y="758255"/>
                  </a:lnTo>
                  <a:lnTo>
                    <a:pt x="431071" y="756666"/>
                  </a:lnTo>
                  <a:lnTo>
                    <a:pt x="446027" y="755076"/>
                  </a:lnTo>
                  <a:lnTo>
                    <a:pt x="461210" y="753714"/>
                  </a:lnTo>
                  <a:lnTo>
                    <a:pt x="476166" y="751898"/>
                  </a:lnTo>
                  <a:lnTo>
                    <a:pt x="491123" y="749854"/>
                  </a:lnTo>
                  <a:lnTo>
                    <a:pt x="506079" y="747357"/>
                  </a:lnTo>
                  <a:lnTo>
                    <a:pt x="521035" y="745087"/>
                  </a:lnTo>
                  <a:lnTo>
                    <a:pt x="535765" y="742589"/>
                  </a:lnTo>
                  <a:lnTo>
                    <a:pt x="550495" y="739638"/>
                  </a:lnTo>
                  <a:lnTo>
                    <a:pt x="565224" y="736913"/>
                  </a:lnTo>
                  <a:lnTo>
                    <a:pt x="579728" y="733735"/>
                  </a:lnTo>
                  <a:lnTo>
                    <a:pt x="594231" y="730329"/>
                  </a:lnTo>
                  <a:lnTo>
                    <a:pt x="608734" y="726697"/>
                  </a:lnTo>
                  <a:lnTo>
                    <a:pt x="623010" y="723064"/>
                  </a:lnTo>
                  <a:lnTo>
                    <a:pt x="637287" y="719432"/>
                  </a:lnTo>
                  <a:lnTo>
                    <a:pt x="651563" y="715345"/>
                  </a:lnTo>
                  <a:lnTo>
                    <a:pt x="665613" y="711259"/>
                  </a:lnTo>
                  <a:lnTo>
                    <a:pt x="679890" y="706945"/>
                  </a:lnTo>
                  <a:lnTo>
                    <a:pt x="693713" y="702404"/>
                  </a:lnTo>
                  <a:lnTo>
                    <a:pt x="707763" y="697864"/>
                  </a:lnTo>
                  <a:lnTo>
                    <a:pt x="721586" y="692869"/>
                  </a:lnTo>
                  <a:lnTo>
                    <a:pt x="735183" y="687874"/>
                  </a:lnTo>
                  <a:lnTo>
                    <a:pt x="749233" y="682652"/>
                  </a:lnTo>
                  <a:lnTo>
                    <a:pt x="762603" y="677430"/>
                  </a:lnTo>
                  <a:lnTo>
                    <a:pt x="776199" y="671755"/>
                  </a:lnTo>
                  <a:lnTo>
                    <a:pt x="789569" y="666079"/>
                  </a:lnTo>
                  <a:lnTo>
                    <a:pt x="803166" y="660176"/>
                  </a:lnTo>
                  <a:lnTo>
                    <a:pt x="816536" y="654273"/>
                  </a:lnTo>
                  <a:lnTo>
                    <a:pt x="829679" y="648143"/>
                  </a:lnTo>
                  <a:lnTo>
                    <a:pt x="842823" y="641559"/>
                  </a:lnTo>
                  <a:lnTo>
                    <a:pt x="855966" y="634975"/>
                  </a:lnTo>
                  <a:lnTo>
                    <a:pt x="868883" y="628164"/>
                  </a:lnTo>
                  <a:lnTo>
                    <a:pt x="889505" y="617039"/>
                  </a:lnTo>
                  <a:lnTo>
                    <a:pt x="910126" y="605460"/>
                  </a:lnTo>
                  <a:lnTo>
                    <a:pt x="930068" y="593655"/>
                  </a:lnTo>
                  <a:lnTo>
                    <a:pt x="950237" y="580941"/>
                  </a:lnTo>
                  <a:lnTo>
                    <a:pt x="970178" y="568000"/>
                  </a:lnTo>
                  <a:lnTo>
                    <a:pt x="989667" y="554832"/>
                  </a:lnTo>
                  <a:lnTo>
                    <a:pt x="1008929" y="540982"/>
                  </a:lnTo>
                  <a:lnTo>
                    <a:pt x="1027964" y="526906"/>
                  </a:lnTo>
                  <a:lnTo>
                    <a:pt x="1046773" y="512149"/>
                  </a:lnTo>
                  <a:lnTo>
                    <a:pt x="1065355" y="497165"/>
                  </a:lnTo>
                  <a:lnTo>
                    <a:pt x="1083937" y="481726"/>
                  </a:lnTo>
                  <a:lnTo>
                    <a:pt x="1102066" y="466061"/>
                  </a:lnTo>
                  <a:lnTo>
                    <a:pt x="1119742" y="449714"/>
                  </a:lnTo>
                  <a:lnTo>
                    <a:pt x="1137644" y="433141"/>
                  </a:lnTo>
                  <a:lnTo>
                    <a:pt x="1154866" y="416113"/>
                  </a:lnTo>
                  <a:lnTo>
                    <a:pt x="1171862" y="398859"/>
                  </a:lnTo>
                  <a:lnTo>
                    <a:pt x="1184779" y="385236"/>
                  </a:lnTo>
                  <a:lnTo>
                    <a:pt x="1197469" y="371841"/>
                  </a:lnTo>
                  <a:lnTo>
                    <a:pt x="1209480" y="358219"/>
                  </a:lnTo>
                  <a:lnTo>
                    <a:pt x="1221037" y="344597"/>
                  </a:lnTo>
                  <a:lnTo>
                    <a:pt x="1232367" y="331429"/>
                  </a:lnTo>
                  <a:lnTo>
                    <a:pt x="1243245" y="318261"/>
                  </a:lnTo>
                  <a:lnTo>
                    <a:pt x="1253895" y="305093"/>
                  </a:lnTo>
                  <a:lnTo>
                    <a:pt x="1263866" y="292606"/>
                  </a:lnTo>
                  <a:lnTo>
                    <a:pt x="1273384" y="279665"/>
                  </a:lnTo>
                  <a:lnTo>
                    <a:pt x="1282675" y="267178"/>
                  </a:lnTo>
                  <a:lnTo>
                    <a:pt x="1291739" y="255145"/>
                  </a:lnTo>
                  <a:lnTo>
                    <a:pt x="1300124" y="242886"/>
                  </a:lnTo>
                  <a:lnTo>
                    <a:pt x="1308282" y="231307"/>
                  </a:lnTo>
                  <a:lnTo>
                    <a:pt x="1316213" y="219728"/>
                  </a:lnTo>
                  <a:lnTo>
                    <a:pt x="1330263" y="197706"/>
                  </a:lnTo>
                  <a:lnTo>
                    <a:pt x="1107958" y="281027"/>
                  </a:lnTo>
                  <a:lnTo>
                    <a:pt x="1102746" y="282390"/>
                  </a:lnTo>
                  <a:lnTo>
                    <a:pt x="1097534" y="283525"/>
                  </a:lnTo>
                  <a:lnTo>
                    <a:pt x="1092322" y="283979"/>
                  </a:lnTo>
                  <a:lnTo>
                    <a:pt x="1087110" y="283979"/>
                  </a:lnTo>
                  <a:lnTo>
                    <a:pt x="1081898" y="283752"/>
                  </a:lnTo>
                  <a:lnTo>
                    <a:pt x="1076686" y="282844"/>
                  </a:lnTo>
                  <a:lnTo>
                    <a:pt x="1071927" y="281255"/>
                  </a:lnTo>
                  <a:lnTo>
                    <a:pt x="1067168" y="279438"/>
                  </a:lnTo>
                  <a:lnTo>
                    <a:pt x="1062636" y="277168"/>
                  </a:lnTo>
                  <a:lnTo>
                    <a:pt x="1058103" y="274216"/>
                  </a:lnTo>
                  <a:lnTo>
                    <a:pt x="1054251" y="270811"/>
                  </a:lnTo>
                  <a:lnTo>
                    <a:pt x="1050399" y="267178"/>
                  </a:lnTo>
                  <a:lnTo>
                    <a:pt x="1047226" y="263319"/>
                  </a:lnTo>
                  <a:lnTo>
                    <a:pt x="1044054" y="259005"/>
                  </a:lnTo>
                  <a:lnTo>
                    <a:pt x="1041561" y="254237"/>
                  </a:lnTo>
                  <a:lnTo>
                    <a:pt x="1039295" y="249470"/>
                  </a:lnTo>
                  <a:lnTo>
                    <a:pt x="1037482" y="244021"/>
                  </a:lnTo>
                  <a:lnTo>
                    <a:pt x="1036575" y="238799"/>
                  </a:lnTo>
                  <a:lnTo>
                    <a:pt x="1036122" y="233350"/>
                  </a:lnTo>
                  <a:lnTo>
                    <a:pt x="1036122" y="228355"/>
                  </a:lnTo>
                  <a:lnTo>
                    <a:pt x="1036349" y="223134"/>
                  </a:lnTo>
                  <a:lnTo>
                    <a:pt x="1037255" y="218139"/>
                  </a:lnTo>
                  <a:lnTo>
                    <a:pt x="1038841" y="213144"/>
                  </a:lnTo>
                  <a:lnTo>
                    <a:pt x="1040654" y="208376"/>
                  </a:lnTo>
                  <a:lnTo>
                    <a:pt x="1042920" y="203836"/>
                  </a:lnTo>
                  <a:lnTo>
                    <a:pt x="1045866" y="199295"/>
                  </a:lnTo>
                  <a:lnTo>
                    <a:pt x="1049266" y="195435"/>
                  </a:lnTo>
                  <a:lnTo>
                    <a:pt x="1052891" y="191576"/>
                  </a:lnTo>
                  <a:lnTo>
                    <a:pt x="1056744" y="188170"/>
                  </a:lnTo>
                  <a:lnTo>
                    <a:pt x="1061049" y="185219"/>
                  </a:lnTo>
                  <a:lnTo>
                    <a:pt x="1065582" y="182494"/>
                  </a:lnTo>
                  <a:lnTo>
                    <a:pt x="1070567" y="180451"/>
                  </a:lnTo>
                  <a:lnTo>
                    <a:pt x="1443569" y="41279"/>
                  </a:lnTo>
                  <a:lnTo>
                    <a:pt x="1446288" y="40370"/>
                  </a:lnTo>
                  <a:lnTo>
                    <a:pt x="1449461" y="39462"/>
                  </a:lnTo>
                  <a:lnTo>
                    <a:pt x="1452633" y="38781"/>
                  </a:lnTo>
                  <a:lnTo>
                    <a:pt x="1455579" y="38327"/>
                  </a:lnTo>
                  <a:lnTo>
                    <a:pt x="1458752" y="38100"/>
                  </a:lnTo>
                  <a:close/>
                  <a:moveTo>
                    <a:pt x="102528" y="0"/>
                  </a:moveTo>
                  <a:lnTo>
                    <a:pt x="107971" y="454"/>
                  </a:lnTo>
                  <a:lnTo>
                    <a:pt x="113189" y="681"/>
                  </a:lnTo>
                  <a:lnTo>
                    <a:pt x="118406" y="1361"/>
                  </a:lnTo>
                  <a:lnTo>
                    <a:pt x="123169" y="2268"/>
                  </a:lnTo>
                  <a:lnTo>
                    <a:pt x="128386" y="3403"/>
                  </a:lnTo>
                  <a:lnTo>
                    <a:pt x="133376" y="4764"/>
                  </a:lnTo>
                  <a:lnTo>
                    <a:pt x="137913" y="6578"/>
                  </a:lnTo>
                  <a:lnTo>
                    <a:pt x="142450" y="8393"/>
                  </a:lnTo>
                  <a:lnTo>
                    <a:pt x="147213" y="10434"/>
                  </a:lnTo>
                  <a:lnTo>
                    <a:pt x="151523" y="12476"/>
                  </a:lnTo>
                  <a:lnTo>
                    <a:pt x="156059" y="14971"/>
                  </a:lnTo>
                  <a:lnTo>
                    <a:pt x="160143" y="17693"/>
                  </a:lnTo>
                  <a:lnTo>
                    <a:pt x="164225" y="20642"/>
                  </a:lnTo>
                  <a:lnTo>
                    <a:pt x="168082" y="23590"/>
                  </a:lnTo>
                  <a:lnTo>
                    <a:pt x="171711" y="26993"/>
                  </a:lnTo>
                  <a:lnTo>
                    <a:pt x="175340" y="30169"/>
                  </a:lnTo>
                  <a:lnTo>
                    <a:pt x="178743" y="33798"/>
                  </a:lnTo>
                  <a:lnTo>
                    <a:pt x="181918" y="37427"/>
                  </a:lnTo>
                  <a:lnTo>
                    <a:pt x="185094" y="41510"/>
                  </a:lnTo>
                  <a:lnTo>
                    <a:pt x="188043" y="45593"/>
                  </a:lnTo>
                  <a:lnTo>
                    <a:pt x="190538" y="49676"/>
                  </a:lnTo>
                  <a:lnTo>
                    <a:pt x="193033" y="53986"/>
                  </a:lnTo>
                  <a:lnTo>
                    <a:pt x="195074" y="58296"/>
                  </a:lnTo>
                  <a:lnTo>
                    <a:pt x="197343" y="63059"/>
                  </a:lnTo>
                  <a:lnTo>
                    <a:pt x="199157" y="67596"/>
                  </a:lnTo>
                  <a:lnTo>
                    <a:pt x="200745" y="72359"/>
                  </a:lnTo>
                  <a:lnTo>
                    <a:pt x="202106" y="77122"/>
                  </a:lnTo>
                  <a:lnTo>
                    <a:pt x="203467" y="82340"/>
                  </a:lnTo>
                  <a:lnTo>
                    <a:pt x="204148" y="87330"/>
                  </a:lnTo>
                  <a:lnTo>
                    <a:pt x="205055" y="92320"/>
                  </a:lnTo>
                  <a:lnTo>
                    <a:pt x="205282" y="97537"/>
                  </a:lnTo>
                  <a:lnTo>
                    <a:pt x="205509" y="102981"/>
                  </a:lnTo>
                  <a:lnTo>
                    <a:pt x="205509" y="2092965"/>
                  </a:lnTo>
                  <a:lnTo>
                    <a:pt x="2195719" y="2092965"/>
                  </a:lnTo>
                  <a:lnTo>
                    <a:pt x="2201163" y="2093192"/>
                  </a:lnTo>
                  <a:lnTo>
                    <a:pt x="2206380" y="2093419"/>
                  </a:lnTo>
                  <a:lnTo>
                    <a:pt x="2211597" y="2094326"/>
                  </a:lnTo>
                  <a:lnTo>
                    <a:pt x="2216587" y="2095233"/>
                  </a:lnTo>
                  <a:lnTo>
                    <a:pt x="2221578" y="2096367"/>
                  </a:lnTo>
                  <a:lnTo>
                    <a:pt x="2226568" y="2097501"/>
                  </a:lnTo>
                  <a:lnTo>
                    <a:pt x="2231105" y="2099316"/>
                  </a:lnTo>
                  <a:lnTo>
                    <a:pt x="2235868" y="2101131"/>
                  </a:lnTo>
                  <a:lnTo>
                    <a:pt x="2240405" y="2103172"/>
                  </a:lnTo>
                  <a:lnTo>
                    <a:pt x="2244714" y="2105667"/>
                  </a:lnTo>
                  <a:lnTo>
                    <a:pt x="2249251" y="2107936"/>
                  </a:lnTo>
                  <a:lnTo>
                    <a:pt x="2253334" y="2110658"/>
                  </a:lnTo>
                  <a:lnTo>
                    <a:pt x="2257417" y="2113606"/>
                  </a:lnTo>
                  <a:lnTo>
                    <a:pt x="2261273" y="2116328"/>
                  </a:lnTo>
                  <a:lnTo>
                    <a:pt x="2264902" y="2119731"/>
                  </a:lnTo>
                  <a:lnTo>
                    <a:pt x="2268532" y="2123133"/>
                  </a:lnTo>
                  <a:lnTo>
                    <a:pt x="2271934" y="2126763"/>
                  </a:lnTo>
                  <a:lnTo>
                    <a:pt x="2275337" y="2130619"/>
                  </a:lnTo>
                  <a:lnTo>
                    <a:pt x="2278285" y="2134475"/>
                  </a:lnTo>
                  <a:lnTo>
                    <a:pt x="2281234" y="2138331"/>
                  </a:lnTo>
                  <a:lnTo>
                    <a:pt x="2283729" y="2142414"/>
                  </a:lnTo>
                  <a:lnTo>
                    <a:pt x="2286224" y="2146724"/>
                  </a:lnTo>
                  <a:lnTo>
                    <a:pt x="2288720" y="2151260"/>
                  </a:lnTo>
                  <a:lnTo>
                    <a:pt x="2290761" y="2155797"/>
                  </a:lnTo>
                  <a:lnTo>
                    <a:pt x="2292576" y="2160560"/>
                  </a:lnTo>
                  <a:lnTo>
                    <a:pt x="2294164" y="2165324"/>
                  </a:lnTo>
                  <a:lnTo>
                    <a:pt x="2295298" y="2170087"/>
                  </a:lnTo>
                  <a:lnTo>
                    <a:pt x="2296659" y="2175304"/>
                  </a:lnTo>
                  <a:lnTo>
                    <a:pt x="2297339" y="2180068"/>
                  </a:lnTo>
                  <a:lnTo>
                    <a:pt x="2298246" y="2185285"/>
                  </a:lnTo>
                  <a:lnTo>
                    <a:pt x="2298473" y="2190729"/>
                  </a:lnTo>
                  <a:lnTo>
                    <a:pt x="2298700" y="2195946"/>
                  </a:lnTo>
                  <a:lnTo>
                    <a:pt x="2298473" y="2201163"/>
                  </a:lnTo>
                  <a:lnTo>
                    <a:pt x="2298246" y="2206380"/>
                  </a:lnTo>
                  <a:lnTo>
                    <a:pt x="2297339" y="2211597"/>
                  </a:lnTo>
                  <a:lnTo>
                    <a:pt x="2296659" y="2216361"/>
                  </a:lnTo>
                  <a:lnTo>
                    <a:pt x="2295298" y="2221578"/>
                  </a:lnTo>
                  <a:lnTo>
                    <a:pt x="2294164" y="2226568"/>
                  </a:lnTo>
                  <a:lnTo>
                    <a:pt x="2292576" y="2231105"/>
                  </a:lnTo>
                  <a:lnTo>
                    <a:pt x="2290761" y="2235868"/>
                  </a:lnTo>
                  <a:lnTo>
                    <a:pt x="2288720" y="2240405"/>
                  </a:lnTo>
                  <a:lnTo>
                    <a:pt x="2286224" y="2244941"/>
                  </a:lnTo>
                  <a:lnTo>
                    <a:pt x="2283729" y="2249251"/>
                  </a:lnTo>
                  <a:lnTo>
                    <a:pt x="2281234" y="2253334"/>
                  </a:lnTo>
                  <a:lnTo>
                    <a:pt x="2278285" y="2257417"/>
                  </a:lnTo>
                  <a:lnTo>
                    <a:pt x="2275337" y="2261273"/>
                  </a:lnTo>
                  <a:lnTo>
                    <a:pt x="2271934" y="2264902"/>
                  </a:lnTo>
                  <a:lnTo>
                    <a:pt x="2268532" y="2268532"/>
                  </a:lnTo>
                  <a:lnTo>
                    <a:pt x="2264902" y="2271934"/>
                  </a:lnTo>
                  <a:lnTo>
                    <a:pt x="2261273" y="2275337"/>
                  </a:lnTo>
                  <a:lnTo>
                    <a:pt x="2257417" y="2278059"/>
                  </a:lnTo>
                  <a:lnTo>
                    <a:pt x="2253334" y="2281234"/>
                  </a:lnTo>
                  <a:lnTo>
                    <a:pt x="2249251" y="2283729"/>
                  </a:lnTo>
                  <a:lnTo>
                    <a:pt x="2244714" y="2286451"/>
                  </a:lnTo>
                  <a:lnTo>
                    <a:pt x="2240405" y="2288493"/>
                  </a:lnTo>
                  <a:lnTo>
                    <a:pt x="2235868" y="2290534"/>
                  </a:lnTo>
                  <a:lnTo>
                    <a:pt x="2231105" y="2292349"/>
                  </a:lnTo>
                  <a:lnTo>
                    <a:pt x="2226568" y="2294164"/>
                  </a:lnTo>
                  <a:lnTo>
                    <a:pt x="2221578" y="2295298"/>
                  </a:lnTo>
                  <a:lnTo>
                    <a:pt x="2216587" y="2296659"/>
                  </a:lnTo>
                  <a:lnTo>
                    <a:pt x="2211597" y="2297566"/>
                  </a:lnTo>
                  <a:lnTo>
                    <a:pt x="2206380" y="2298246"/>
                  </a:lnTo>
                  <a:lnTo>
                    <a:pt x="2201163" y="2298473"/>
                  </a:lnTo>
                  <a:lnTo>
                    <a:pt x="2195719" y="2298700"/>
                  </a:lnTo>
                  <a:lnTo>
                    <a:pt x="102528" y="2298700"/>
                  </a:lnTo>
                  <a:lnTo>
                    <a:pt x="97310" y="2298473"/>
                  </a:lnTo>
                  <a:lnTo>
                    <a:pt x="92093" y="2298246"/>
                  </a:lnTo>
                  <a:lnTo>
                    <a:pt x="86876" y="2297566"/>
                  </a:lnTo>
                  <a:lnTo>
                    <a:pt x="81886" y="2296659"/>
                  </a:lnTo>
                  <a:lnTo>
                    <a:pt x="77122" y="2295298"/>
                  </a:lnTo>
                  <a:lnTo>
                    <a:pt x="72132" y="2294164"/>
                  </a:lnTo>
                  <a:lnTo>
                    <a:pt x="67142" y="2292349"/>
                  </a:lnTo>
                  <a:lnTo>
                    <a:pt x="62605" y="2290534"/>
                  </a:lnTo>
                  <a:lnTo>
                    <a:pt x="57842" y="2288493"/>
                  </a:lnTo>
                  <a:lnTo>
                    <a:pt x="53532" y="2286451"/>
                  </a:lnTo>
                  <a:lnTo>
                    <a:pt x="49449" y="2283729"/>
                  </a:lnTo>
                  <a:lnTo>
                    <a:pt x="45139" y="2281234"/>
                  </a:lnTo>
                  <a:lnTo>
                    <a:pt x="41283" y="2278059"/>
                  </a:lnTo>
                  <a:lnTo>
                    <a:pt x="37200" y="2275337"/>
                  </a:lnTo>
                  <a:lnTo>
                    <a:pt x="33344" y="2271934"/>
                  </a:lnTo>
                  <a:lnTo>
                    <a:pt x="29715" y="2268532"/>
                  </a:lnTo>
                  <a:lnTo>
                    <a:pt x="26539" y="2264902"/>
                  </a:lnTo>
                  <a:lnTo>
                    <a:pt x="23364" y="2261273"/>
                  </a:lnTo>
                  <a:lnTo>
                    <a:pt x="20188" y="2257417"/>
                  </a:lnTo>
                  <a:lnTo>
                    <a:pt x="17466" y="2253334"/>
                  </a:lnTo>
                  <a:lnTo>
                    <a:pt x="14517" y="2249251"/>
                  </a:lnTo>
                  <a:lnTo>
                    <a:pt x="12249" y="2244941"/>
                  </a:lnTo>
                  <a:lnTo>
                    <a:pt x="9981" y="2240405"/>
                  </a:lnTo>
                  <a:lnTo>
                    <a:pt x="7939" y="2235868"/>
                  </a:lnTo>
                  <a:lnTo>
                    <a:pt x="6125" y="2231105"/>
                  </a:lnTo>
                  <a:lnTo>
                    <a:pt x="4537" y="2226568"/>
                  </a:lnTo>
                  <a:lnTo>
                    <a:pt x="2949" y="2221578"/>
                  </a:lnTo>
                  <a:lnTo>
                    <a:pt x="2042" y="2216361"/>
                  </a:lnTo>
                  <a:lnTo>
                    <a:pt x="907" y="2211597"/>
                  </a:lnTo>
                  <a:lnTo>
                    <a:pt x="454" y="2206380"/>
                  </a:lnTo>
                  <a:lnTo>
                    <a:pt x="0" y="2201163"/>
                  </a:lnTo>
                  <a:lnTo>
                    <a:pt x="0" y="2195946"/>
                  </a:lnTo>
                  <a:lnTo>
                    <a:pt x="0" y="102981"/>
                  </a:lnTo>
                  <a:lnTo>
                    <a:pt x="0" y="97537"/>
                  </a:lnTo>
                  <a:lnTo>
                    <a:pt x="454" y="92320"/>
                  </a:lnTo>
                  <a:lnTo>
                    <a:pt x="907" y="87330"/>
                  </a:lnTo>
                  <a:lnTo>
                    <a:pt x="2042" y="82340"/>
                  </a:lnTo>
                  <a:lnTo>
                    <a:pt x="2949" y="77122"/>
                  </a:lnTo>
                  <a:lnTo>
                    <a:pt x="4537" y="72359"/>
                  </a:lnTo>
                  <a:lnTo>
                    <a:pt x="6125" y="67596"/>
                  </a:lnTo>
                  <a:lnTo>
                    <a:pt x="7939" y="63059"/>
                  </a:lnTo>
                  <a:lnTo>
                    <a:pt x="9981" y="58296"/>
                  </a:lnTo>
                  <a:lnTo>
                    <a:pt x="12249" y="53986"/>
                  </a:lnTo>
                  <a:lnTo>
                    <a:pt x="14517" y="49676"/>
                  </a:lnTo>
                  <a:lnTo>
                    <a:pt x="17466" y="45593"/>
                  </a:lnTo>
                  <a:lnTo>
                    <a:pt x="20188" y="41510"/>
                  </a:lnTo>
                  <a:lnTo>
                    <a:pt x="23364" y="37427"/>
                  </a:lnTo>
                  <a:lnTo>
                    <a:pt x="26539" y="33798"/>
                  </a:lnTo>
                  <a:lnTo>
                    <a:pt x="29715" y="30169"/>
                  </a:lnTo>
                  <a:lnTo>
                    <a:pt x="33344" y="26993"/>
                  </a:lnTo>
                  <a:lnTo>
                    <a:pt x="37200" y="23590"/>
                  </a:lnTo>
                  <a:lnTo>
                    <a:pt x="41283" y="20642"/>
                  </a:lnTo>
                  <a:lnTo>
                    <a:pt x="45139" y="17693"/>
                  </a:lnTo>
                  <a:lnTo>
                    <a:pt x="49449" y="14971"/>
                  </a:lnTo>
                  <a:lnTo>
                    <a:pt x="53532" y="12476"/>
                  </a:lnTo>
                  <a:lnTo>
                    <a:pt x="57842" y="10434"/>
                  </a:lnTo>
                  <a:lnTo>
                    <a:pt x="62605" y="8393"/>
                  </a:lnTo>
                  <a:lnTo>
                    <a:pt x="67142" y="6578"/>
                  </a:lnTo>
                  <a:lnTo>
                    <a:pt x="72132" y="4764"/>
                  </a:lnTo>
                  <a:lnTo>
                    <a:pt x="77122" y="3403"/>
                  </a:lnTo>
                  <a:lnTo>
                    <a:pt x="81886" y="2268"/>
                  </a:lnTo>
                  <a:lnTo>
                    <a:pt x="86876" y="1361"/>
                  </a:lnTo>
                  <a:lnTo>
                    <a:pt x="92093" y="681"/>
                  </a:lnTo>
                  <a:lnTo>
                    <a:pt x="97310" y="454"/>
                  </a:lnTo>
                  <a:lnTo>
                    <a:pt x="1025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667">
                <a:solidFill>
                  <a:srgbClr val="FFFFFF"/>
                </a:solidFill>
              </a:endParaRPr>
            </a:p>
          </p:txBody>
        </p:sp>
        <p:sp>
          <p:nvSpPr>
            <p:cNvPr id="48" name="MH_Other_5">
              <a:extLst>
                <a:ext uri="{FF2B5EF4-FFF2-40B4-BE49-F238E27FC236}">
                  <a16:creationId xmlns:a16="http://schemas.microsoft.com/office/drawing/2014/main" id="{92021A2B-70DF-4E39-87A0-7C1DDBC856C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939577" y="5659824"/>
              <a:ext cx="704850" cy="730250"/>
            </a:xfrm>
            <a:prstGeom prst="rect">
              <a:avLst/>
            </a:prstGeom>
            <a:solidFill>
              <a:srgbClr val="FA91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667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9" name="MH_Other_6">
              <a:extLst>
                <a:ext uri="{FF2B5EF4-FFF2-40B4-BE49-F238E27FC236}">
                  <a16:creationId xmlns:a16="http://schemas.microsoft.com/office/drawing/2014/main" id="{08586672-3779-4707-96A2-6EFD92D1E364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804640" y="5520124"/>
              <a:ext cx="974725" cy="1008062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667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0" name="MH_SubTitle_3">
              <a:extLst>
                <a:ext uri="{FF2B5EF4-FFF2-40B4-BE49-F238E27FC236}">
                  <a16:creationId xmlns:a16="http://schemas.microsoft.com/office/drawing/2014/main" id="{E4062714-CA2B-4189-BC25-B990C415796B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963515" y="5430915"/>
              <a:ext cx="5661025" cy="300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625479"/>
              <a:r>
                <a:rPr lang="zh-CN" altLang="en-US" sz="1600" b="1" dirty="0">
                  <a:solidFill>
                    <a:srgbClr val="FA91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掌握着行业内关键核心技术</a:t>
              </a:r>
            </a:p>
          </p:txBody>
        </p:sp>
        <p:sp>
          <p:nvSpPr>
            <p:cNvPr id="51" name="MH_Text_3">
              <a:extLst>
                <a:ext uri="{FF2B5EF4-FFF2-40B4-BE49-F238E27FC236}">
                  <a16:creationId xmlns:a16="http://schemas.microsoft.com/office/drawing/2014/main" id="{15D74C28-3DAB-40BF-B7C0-F6E9FF53ADB9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2963515" y="5819969"/>
              <a:ext cx="5661025" cy="887412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/>
            <a:p>
              <a:pPr algn="just" defTabSz="1625479"/>
              <a:r>
                <a:rPr lang="zh-CN" altLang="en-US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公司经过长时间的研究，研发了国内首个超复杂项目进度计算引擎技术，填补了国内没有</a:t>
              </a:r>
              <a:r>
                <a:rPr lang="en-US" altLang="zh-CN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CPM</a:t>
              </a:r>
              <a:r>
                <a:rPr lang="zh-CN" altLang="en-US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计算引擎的空白；自主研发</a:t>
              </a:r>
              <a:r>
                <a:rPr lang="en-US" altLang="zh-CN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BIM</a:t>
              </a:r>
              <a:r>
                <a:rPr lang="zh-CN" altLang="en-US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项目管理平台；</a:t>
              </a:r>
              <a:endParaRPr lang="en-US" altLang="zh-CN" sz="1333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1625479"/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8BF5FE7F-18AA-40AB-846A-26917C1FE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7215" y="5819969"/>
              <a:ext cx="398463" cy="412462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60960" tIns="30480" rIns="60960" bIns="30480" anchor="ctr"/>
            <a:lstStyle/>
            <a:p>
              <a:pPr defTabSz="1625479"/>
              <a:endParaRPr lang="en-US" sz="3733">
                <a:solidFill>
                  <a:prstClr val="black"/>
                </a:solidFill>
                <a:latin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997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61947" y="705415"/>
            <a:ext cx="11363328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zh-CN" altLang="en-US" sz="2400" b="1" dirty="0"/>
              <a:t>岗位人员和角色分工：</a:t>
            </a:r>
            <a:endParaRPr lang="en-US" altLang="zh-CN" sz="2400" b="1" dirty="0"/>
          </a:p>
          <a:p>
            <a:pPr marL="457200" indent="-457200">
              <a:buFontTx/>
              <a:buAutoNum type="arabicPeriod" startAt="5"/>
            </a:pPr>
            <a:endParaRPr lang="en-US" altLang="zh-CN" sz="800" b="1" dirty="0"/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成员</a:t>
            </a:r>
            <a:r>
              <a:rPr lang="en-US" altLang="zh-CN" sz="2400" b="1" dirty="0">
                <a:solidFill>
                  <a:srgbClr val="FF0000"/>
                </a:solidFill>
              </a:rPr>
              <a:t>A</a:t>
            </a:r>
            <a:r>
              <a:rPr lang="zh-CN" altLang="en-US" sz="2400" b="1" dirty="0"/>
              <a:t>，代表研发部，作为</a:t>
            </a:r>
            <a:r>
              <a:rPr lang="zh-CN" altLang="en-US" sz="2400" b="1" dirty="0">
                <a:solidFill>
                  <a:srgbClr val="FF0000"/>
                </a:solidFill>
              </a:rPr>
              <a:t>产品经理</a:t>
            </a:r>
            <a:r>
              <a:rPr lang="zh-CN" altLang="en-US" sz="2400" b="1" dirty="0"/>
              <a:t>参与本项目，总体负责整个项目的总体协调和管理；负责厂房改造工作的协调和管理；负责产品立项策划和研制成品鉴定评审的组织和协调管理工作；领导并合理安排其他组员共同完成各项工作，确保项目顺利完成；</a:t>
            </a:r>
            <a:endParaRPr lang="en-US" altLang="zh-CN" sz="2400" b="1" dirty="0"/>
          </a:p>
          <a:p>
            <a:pPr marL="457200" indent="-457200">
              <a:buFont typeface="Arial" pitchFamily="34" charset="0"/>
              <a:buChar char="•"/>
            </a:pPr>
            <a:endParaRPr lang="zh-CN" altLang="en-US" sz="800" b="1" dirty="0"/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成员</a:t>
            </a:r>
            <a:r>
              <a:rPr lang="en-US" altLang="zh-CN" sz="2400" b="1" dirty="0">
                <a:solidFill>
                  <a:srgbClr val="FF0000"/>
                </a:solidFill>
              </a:rPr>
              <a:t>B</a:t>
            </a:r>
            <a:r>
              <a:rPr lang="zh-CN" altLang="en-US" sz="2400" b="1" dirty="0"/>
              <a:t>，代表设计部，作为</a:t>
            </a:r>
            <a:r>
              <a:rPr lang="zh-CN" altLang="en-US" sz="2400" b="1" dirty="0">
                <a:solidFill>
                  <a:srgbClr val="FF0000"/>
                </a:solidFill>
              </a:rPr>
              <a:t>设计经理</a:t>
            </a:r>
            <a:r>
              <a:rPr lang="zh-CN" altLang="en-US" sz="2400" b="1" dirty="0"/>
              <a:t>参与本项目，负责研发过程中各项设计相关工作的实施和管理；</a:t>
            </a:r>
            <a:endParaRPr lang="en-US" altLang="zh-CN" sz="2400" b="1" dirty="0"/>
          </a:p>
          <a:p>
            <a:pPr marL="457200" indent="-457200">
              <a:buFont typeface="Arial" pitchFamily="34" charset="0"/>
              <a:buChar char="•"/>
            </a:pPr>
            <a:endParaRPr lang="zh-CN" altLang="en-US" sz="800" b="1" dirty="0"/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成员</a:t>
            </a:r>
            <a:r>
              <a:rPr lang="en-US" altLang="zh-CN" sz="2400" b="1" dirty="0">
                <a:solidFill>
                  <a:srgbClr val="FF0000"/>
                </a:solidFill>
              </a:rPr>
              <a:t>C</a:t>
            </a:r>
            <a:r>
              <a:rPr lang="zh-CN" altLang="en-US" sz="2400" b="1" dirty="0"/>
              <a:t>，代表采购部，作为</a:t>
            </a:r>
            <a:r>
              <a:rPr lang="zh-CN" altLang="en-US" sz="2400" b="1" dirty="0">
                <a:solidFill>
                  <a:srgbClr val="FF0000"/>
                </a:solidFill>
              </a:rPr>
              <a:t>采购经理</a:t>
            </a:r>
            <a:r>
              <a:rPr lang="zh-CN" altLang="en-US" sz="2400" b="1" dirty="0"/>
              <a:t>参与本项目，负责研发过程中所有需要外购的各类原材料和工器具的采购和管理；</a:t>
            </a:r>
            <a:endParaRPr lang="en-US" altLang="zh-CN" sz="2400" b="1" dirty="0"/>
          </a:p>
          <a:p>
            <a:pPr marL="457200" indent="-457200">
              <a:buFont typeface="Arial" pitchFamily="34" charset="0"/>
              <a:buChar char="•"/>
            </a:pPr>
            <a:endParaRPr lang="zh-CN" altLang="en-US" sz="800" b="1" dirty="0"/>
          </a:p>
          <a:p>
            <a:pPr marL="457200" indent="-457200">
              <a:buFont typeface="Arial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成员</a:t>
            </a:r>
            <a:r>
              <a:rPr lang="en-US" altLang="zh-CN" sz="2400" b="1" dirty="0">
                <a:solidFill>
                  <a:srgbClr val="FF0000"/>
                </a:solidFill>
              </a:rPr>
              <a:t>D</a:t>
            </a:r>
            <a:r>
              <a:rPr lang="zh-CN" altLang="en-US" sz="2400" b="1" dirty="0"/>
              <a:t>，代表生产部，作为</a:t>
            </a:r>
            <a:r>
              <a:rPr lang="zh-CN" altLang="en-US" sz="2400" b="1" dirty="0">
                <a:solidFill>
                  <a:srgbClr val="FF0000"/>
                </a:solidFill>
              </a:rPr>
              <a:t>生产经理</a:t>
            </a:r>
            <a:r>
              <a:rPr lang="zh-CN" altLang="en-US" sz="2400" b="1" dirty="0"/>
              <a:t>参与本项目，负责三个样机的生产制造和性能检测。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23901" y="123032"/>
            <a:ext cx="7211501" cy="428624"/>
          </a:xfrm>
        </p:spPr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实验情境</a:t>
            </a:r>
          </a:p>
        </p:txBody>
      </p:sp>
    </p:spTree>
    <p:extLst>
      <p:ext uri="{BB962C8B-B14F-4D97-AF65-F5344CB8AC3E}">
        <p14:creationId xmlns:p14="http://schemas.microsoft.com/office/powerpoint/2010/main" val="3858342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实验估计时间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34433" y="813858"/>
            <a:ext cx="11262784" cy="5645098"/>
          </a:xfrm>
          <a:prstGeom prst="rect">
            <a:avLst/>
          </a:prstGeom>
        </p:spPr>
        <p:txBody>
          <a:bodyPr lIns="121917" tIns="60958" rIns="121917" bIns="60958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l"/>
              <a:defRPr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上机操作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大约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分钟（主计划）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大约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分钟（子计划）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buFont typeface="Wingdings" pitchFamily="2" charset="2"/>
              <a:buChar char="Ø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PBS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分钟（主计划）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 marL="594769" lvl="1" indent="-357708"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WBS——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编制计划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buFont typeface="Wingdings" pitchFamily="2" charset="2"/>
              <a:buChar char="Ø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计算及计划完善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设置权重体系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进度反馈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4769" lvl="1" indent="-357708"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进度监控及结果分析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89" lvl="2" indent="-457189">
              <a:buFont typeface="Wingdings" pitchFamily="2" charset="2"/>
              <a:buChar char="l"/>
              <a:defRPr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buFont typeface="Wingdings" pitchFamily="2" charset="2"/>
              <a:buChar char="l"/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总结点评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184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实验估计时间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64071" y="1048625"/>
            <a:ext cx="4701591" cy="5272661"/>
          </a:xfrm>
          <a:prstGeom prst="rect">
            <a:avLst/>
          </a:prstGeom>
        </p:spPr>
        <p:txBody>
          <a:bodyPr lIns="121917" tIns="60958" rIns="121917" bIns="60958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l"/>
              <a:defRPr/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上机操作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大约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205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lvl="1" indent="-273050">
              <a:buFont typeface="Wingdings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主计划进度管理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lvl="1" indent="-273050">
              <a:buFont typeface="Wingdings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子计划进度管理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itchFamily="2" charset="2"/>
              <a:buChar char="Ø"/>
              <a:defRPr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buFont typeface="Wingdings" pitchFamily="2" charset="2"/>
              <a:buChar char="l"/>
              <a:defRPr/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主、子计划编制安排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lvl="1" indent="-273050">
              <a:buFont typeface="Wingdings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先编制主计划（约耗时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分钟），在其编制完成并下达任务后，再开始编制子计划；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lvl="1" indent="-273050">
              <a:buFont typeface="Wingdings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主计划由产品经理负责编制，三个子计划分别由设计、采购、生产经理负责编制；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750" lvl="1" indent="-273050">
              <a:buFont typeface="Wingdings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三个子计划，可以同时编制。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itchFamily="2" charset="2"/>
              <a:buChar char="Ø"/>
              <a:defRPr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buFont typeface="Wingdings" pitchFamily="2" charset="2"/>
              <a:buChar char="l"/>
              <a:defRPr/>
            </a:pP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总结点评 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626228"/>
              </p:ext>
            </p:extLst>
          </p:nvPr>
        </p:nvGraphicFramePr>
        <p:xfrm>
          <a:off x="5041127" y="897160"/>
          <a:ext cx="6750657" cy="500348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61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53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5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effectLst/>
                          <a:latin typeface="宋体"/>
                        </a:rPr>
                        <a:t>序号</a:t>
                      </a:r>
                      <a:r>
                        <a:rPr lang="zh-CN" altLang="en-US" sz="1800" b="1" i="0" u="none" strike="noStrike" dirty="0"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effectLst/>
                          <a:latin typeface="宋体"/>
                        </a:rPr>
                        <a:t>主计划进度管理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effectLst/>
                          <a:latin typeface="宋体"/>
                        </a:rPr>
                        <a:t>子计划进度管理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 dirty="0">
                        <a:effectLst/>
                        <a:latin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effectLst/>
                          <a:latin typeface="宋体"/>
                        </a:rPr>
                        <a:t>工作内容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87313" algn="ctr" fontAlgn="ctr"/>
                      <a:r>
                        <a:rPr lang="zh-CN" altLang="en-US" sz="1800" b="1" i="0" u="none" strike="noStrike" dirty="0">
                          <a:effectLst/>
                          <a:latin typeface="宋体"/>
                        </a:rPr>
                        <a:t>时间</a:t>
                      </a:r>
                      <a:endParaRPr lang="en-US" altLang="zh-CN" sz="1800" b="1" i="0" u="none" strike="noStrike" dirty="0">
                        <a:effectLst/>
                        <a:latin typeface="宋体"/>
                      </a:endParaRPr>
                    </a:p>
                    <a:p>
                      <a:pPr algn="ctr" fontAlgn="ctr"/>
                      <a:r>
                        <a:rPr lang="zh-CN" altLang="en-US" sz="1800" b="1" i="0" u="none" strike="noStrike" dirty="0">
                          <a:effectLst/>
                          <a:latin typeface="宋体"/>
                        </a:rPr>
                        <a:t>（分钟）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effectLst/>
                          <a:latin typeface="宋体"/>
                        </a:rPr>
                        <a:t>工作内容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87313" algn="ctr" fontAlgn="ctr"/>
                      <a:r>
                        <a:rPr lang="zh-CN" altLang="en-US" sz="1800" b="1" i="0" u="none" strike="noStrike" dirty="0">
                          <a:effectLst/>
                          <a:latin typeface="宋体"/>
                        </a:rPr>
                        <a:t>时间</a:t>
                      </a:r>
                      <a:endParaRPr lang="en-US" altLang="zh-CN" sz="1800" b="1" i="0" u="none" strike="noStrike" dirty="0">
                        <a:effectLst/>
                        <a:latin typeface="宋体"/>
                      </a:endParaRPr>
                    </a:p>
                    <a:p>
                      <a:pPr algn="ctr" fontAlgn="ctr"/>
                      <a:r>
                        <a:rPr lang="zh-CN" altLang="en-US" sz="1800" b="1" i="0" u="none" strike="noStrike" dirty="0">
                          <a:effectLst/>
                          <a:latin typeface="宋体"/>
                        </a:rPr>
                        <a:t>（分钟）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177800" algn="l" fontAlgn="ctr"/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PBS</a:t>
                      </a:r>
                      <a:r>
                        <a:rPr lang="zh-CN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定义</a:t>
                      </a:r>
                      <a:endParaRPr lang="en-US" sz="1800" b="1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7780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PBS</a:t>
                      </a:r>
                      <a:r>
                        <a:rPr lang="zh-CN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定义</a:t>
                      </a:r>
                      <a:endParaRPr lang="en-US" sz="1800" b="1" i="0" u="none" strike="noStrike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914377" rtl="0" eaLnBrk="1" fontAlgn="ctr" latinLnBrk="0" hangingPunct="1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177800" algn="l" fontAlgn="ctr"/>
                      <a:r>
                        <a:rPr lang="zh-CN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创建</a:t>
                      </a: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WBS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创建</a:t>
                      </a: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WBS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914377" rtl="0" eaLnBrk="1" fontAlgn="ctr" latinLnBrk="0" hangingPunct="1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录入作业信息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录入作业信息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914377" rtl="0" eaLnBrk="1" fontAlgn="ctr" latinLnBrk="0" hangingPunct="1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4</a:t>
                      </a:r>
                      <a:endParaRPr lang="zh-CN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CPM</a:t>
                      </a:r>
                      <a:r>
                        <a:rPr lang="zh-CN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计算及计划完善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CPM</a:t>
                      </a:r>
                      <a:r>
                        <a:rPr lang="zh-CN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计算及计划完善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914377" rtl="0" eaLnBrk="1" fontAlgn="ctr" latinLnBrk="0" hangingPunct="1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设置权重体系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设置权重体系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914377" rtl="0" eaLnBrk="1" fontAlgn="ctr" latinLnBrk="0" hangingPunct="1"/>
                      <a:r>
                        <a:rPr lang="en-US" altLang="zh-CN" sz="18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18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任务下达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en-US" altLang="zh-CN" sz="18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endParaRPr lang="zh-CN" altLang="en-US" sz="1800" b="0" i="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914377" rtl="0" eaLnBrk="1" fontAlgn="ctr" latinLnBrk="0" hangingPunct="1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计划送审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计划送审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914377" rtl="0" eaLnBrk="1" fontAlgn="ctr" latinLnBrk="0" hangingPunct="1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17780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保存目标计划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7780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保存目标计划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914377" rtl="0" eaLnBrk="1" fontAlgn="ctr" latinLnBrk="0" hangingPunct="1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进度反馈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进度反馈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914377" rtl="0" eaLnBrk="1" fontAlgn="ctr" latinLnBrk="0" hangingPunct="1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进度监控及结果分析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进度监控及结果分析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4763" marR="4763" marT="4763" marB="0" anchor="ctr">
                    <a:solidFill>
                      <a:srgbClr val="E7F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r>
                        <a:rPr lang="zh-CN" altLang="en-US" sz="1800" b="1" i="0" u="none" strike="noStrike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宋体"/>
                          <a:ea typeface="+mn-ea"/>
                          <a:cs typeface="+mn-cs"/>
                        </a:rPr>
                        <a:t>合计：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endParaRPr lang="zh-CN" altLang="en-US" sz="2000" b="0" i="0" u="none" strike="noStrike" kern="1200" dirty="0">
                        <a:solidFill>
                          <a:schemeClr val="dk1"/>
                        </a:solidFill>
                        <a:effectLst/>
                        <a:latin typeface="宋体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solidFill>
                      <a:srgbClr val="DED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</a:rPr>
                        <a:t>105+60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177800" algn="l" defTabSz="914377" rtl="0" eaLnBrk="1" fontAlgn="ctr" latinLnBrk="0" hangingPunct="1"/>
                      <a:endParaRPr lang="zh-CN" altLang="en-US" sz="1800" b="1" i="0" u="none" strike="noStrike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宋体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</a:rPr>
                        <a:t>100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2161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413"/>
  <p:tag name="MH_SECTIONID" val="414,415,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07161719"/>
  <p:tag name="MH_LIBRARY" val="GRAPHIC"/>
  <p:tag name="MH_TYPE" val="Other"/>
  <p:tag name="MH_ORDER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07161719"/>
  <p:tag name="MH_LIBRARY" val="GRAPHIC"/>
  <p:tag name="MH_TYPE" val="Other"/>
  <p:tag name="MH_ORDER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07161719"/>
  <p:tag name="MH_LIBRARY" val="GRAPHIC"/>
  <p:tag name="MH_TYPE" val="SubTitle"/>
  <p:tag name="MH_ORDER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07161719"/>
  <p:tag name="MH_LIBRARY" val="GRAPHIC"/>
  <p:tag name="MH_TYPE" val="Text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07161719"/>
  <p:tag name="MH_LIBRARY" val="GRAPHIC"/>
  <p:tag name="MH_TYPE" val="Other"/>
  <p:tag name="MH_ORDER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07161719"/>
  <p:tag name="MH_LIBRARY" val="GRAPHIC"/>
  <p:tag name="MH_TYPE" val="Other"/>
  <p:tag name="MH_ORDER" val="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07161719"/>
  <p:tag name="MH_LIBRARY" val="GRAPHIC"/>
  <p:tag name="MH_TYPE" val="Other"/>
  <p:tag name="MH_ORDER" val="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07161719"/>
  <p:tag name="MH_LIBRARY" val="GRAPHIC"/>
  <p:tag name="MH_TYPE" val="Other"/>
  <p:tag name="MH_ORDER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07161719"/>
  <p:tag name="MH_LIBRARY" val="GRAPHIC"/>
  <p:tag name="MH_TYPE" val="Other"/>
  <p:tag name="MH_ORDER" val="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07161719"/>
  <p:tag name="MH_LIBRARY" val="GRAPHIC"/>
  <p:tag name="MH_TYPE" val="SubTitle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07161719"/>
  <p:tag name="MH_LIBRARY" val="GRAPHIC"/>
  <p:tag name="MH_TYPE" val="Other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07161719"/>
  <p:tag name="MH_LIBRARY" val="GRAPHIC"/>
  <p:tag name="MH_TYPE" val="Text"/>
  <p:tag name="MH_ORD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07161719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07161719"/>
  <p:tag name="MH_LIBRARY" val="GRAPHIC"/>
  <p:tag name="MH_TYPE" val="Sub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07161719"/>
  <p:tag name="MH_LIBRARY" val="GRAPHIC"/>
  <p:tag name="MH_TYPE" val="Text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07161719"/>
  <p:tag name="MH_LIBRARY" val="GRAPHIC"/>
  <p:tag name="MH_TYPE" val="Other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07161719"/>
  <p:tag name="MH_LIBRARY" val="GRAPHIC"/>
  <p:tag name="MH_TYPE" val="Other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07161719"/>
  <p:tag name="MH_LIBRARY" val="GRAPHIC"/>
  <p:tag name="MH_TYPE" val="SubTitle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07161719"/>
  <p:tag name="MH_LIBRARY" val="GRAPHIC"/>
  <p:tag name="MH_TYPE" val="Text"/>
  <p:tag name="MH_ORDER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anchor="ctr"/>
      <a:lstStyle>
        <a:defPPr algn="ctr">
          <a:defRPr sz="2400" b="1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Temp">
      <a:majorFont>
        <a:latin typeface="Arial"/>
        <a:ea typeface="方正兰亭超细黑简体"/>
        <a:cs typeface=""/>
      </a:majorFont>
      <a:minorFont>
        <a:latin typeface="Arial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Temp">
      <a:majorFont>
        <a:latin typeface="Arial"/>
        <a:ea typeface="方正兰亭超细黑简体"/>
        <a:cs typeface=""/>
      </a:majorFont>
      <a:minorFont>
        <a:latin typeface="Arial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34362</TotalTime>
  <Words>8154</Words>
  <Application>Microsoft Office PowerPoint</Application>
  <PresentationFormat>宽屏</PresentationFormat>
  <Paragraphs>639</Paragraphs>
  <Slides>61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61</vt:i4>
      </vt:variant>
    </vt:vector>
  </HeadingPairs>
  <TitlesOfParts>
    <vt:vector size="73" baseType="lpstr">
      <vt:lpstr>宋体</vt:lpstr>
      <vt:lpstr>微软雅黑</vt:lpstr>
      <vt:lpstr>微软雅黑 Light</vt:lpstr>
      <vt:lpstr>Arial</vt:lpstr>
      <vt:lpstr>Calibri</vt:lpstr>
      <vt:lpstr>Calibri Light</vt:lpstr>
      <vt:lpstr>Roboto Light</vt:lpstr>
      <vt:lpstr>Segoe UI</vt:lpstr>
      <vt:lpstr>Wingdings</vt:lpstr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课程目的</vt:lpstr>
      <vt:lpstr>实验情境介绍</vt:lpstr>
      <vt:lpstr>实验情境</vt:lpstr>
      <vt:lpstr>实验情境</vt:lpstr>
      <vt:lpstr>实验估计时间</vt:lpstr>
      <vt:lpstr>实验估计时间</vt:lpstr>
      <vt:lpstr>PowerPoint 演示文稿</vt:lpstr>
      <vt:lpstr>进度管理实验操作流程</vt:lpstr>
      <vt:lpstr>实验课程估计时间</vt:lpstr>
      <vt:lpstr>PowerPoint 演示文稿</vt:lpstr>
      <vt:lpstr>一、人员维护——创建部门、分配部门人员</vt:lpstr>
      <vt:lpstr>一、人员维护——创建部门、分配部门人员</vt:lpstr>
      <vt:lpstr>一、人员维护——创建部门、分配部门人员</vt:lpstr>
      <vt:lpstr>一、人员维护——创建岗位、分配岗位人员</vt:lpstr>
      <vt:lpstr>二、PBS定义</vt:lpstr>
      <vt:lpstr>二、PBS定义</vt:lpstr>
      <vt:lpstr>二、PBS定义</vt:lpstr>
      <vt:lpstr>二、PBS定义</vt:lpstr>
      <vt:lpstr>三、计划编制——设置软件界面</vt:lpstr>
      <vt:lpstr>三、计划编制——设置软件界面</vt:lpstr>
      <vt:lpstr>三、计划编制</vt:lpstr>
      <vt:lpstr>三、计划编制</vt:lpstr>
      <vt:lpstr>三、计划编制——创建WBS</vt:lpstr>
      <vt:lpstr>三、计划编制——录入作业信息</vt:lpstr>
      <vt:lpstr>三、计划编制——录入作业信息</vt:lpstr>
      <vt:lpstr>三、计划编制——录入作业信息</vt:lpstr>
      <vt:lpstr>三、计划编制——CPM网络计算</vt:lpstr>
      <vt:lpstr>三、计划编制——CPM网络计算</vt:lpstr>
      <vt:lpstr>三、计划编制——进度计划优化完善</vt:lpstr>
      <vt:lpstr>四、进度检测——权重体系初始化</vt:lpstr>
      <vt:lpstr>四、进度检测——检测周期定义</vt:lpstr>
      <vt:lpstr>四、进度检测——计划分摊</vt:lpstr>
      <vt:lpstr>四、进度检测——计划分摊</vt:lpstr>
      <vt:lpstr>五、计划送审</vt:lpstr>
      <vt:lpstr>六、任务下达</vt:lpstr>
      <vt:lpstr>六、任务下达</vt:lpstr>
      <vt:lpstr>六、任务下达</vt:lpstr>
      <vt:lpstr>七、保存目标计划</vt:lpstr>
      <vt:lpstr>八、子计划编制</vt:lpstr>
      <vt:lpstr>八、子计划编制</vt:lpstr>
      <vt:lpstr>八、子计划编制</vt:lpstr>
      <vt:lpstr>八、子计划编制</vt:lpstr>
      <vt:lpstr>八、子计划编制</vt:lpstr>
      <vt:lpstr>九、进度反馈</vt:lpstr>
      <vt:lpstr>九、进度反馈</vt:lpstr>
      <vt:lpstr>十、进度监控</vt:lpstr>
      <vt:lpstr>十、进度监控</vt:lpstr>
      <vt:lpstr>十、进度监控</vt:lpstr>
      <vt:lpstr>十、进度监控</vt:lpstr>
      <vt:lpstr>十、进度监控</vt:lpstr>
      <vt:lpstr>PowerPoint 演示文稿</vt:lpstr>
      <vt:lpstr>PowerPoint 演示文稿</vt:lpstr>
      <vt:lpstr>产品与服务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小 情子</cp:lastModifiedBy>
  <cp:revision>1374</cp:revision>
  <dcterms:created xsi:type="dcterms:W3CDTF">2014-08-15T06:44:58Z</dcterms:created>
  <dcterms:modified xsi:type="dcterms:W3CDTF">2021-05-06T03:20:51Z</dcterms:modified>
</cp:coreProperties>
</file>